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75" r:id="rId2"/>
    <p:sldId id="257" r:id="rId3"/>
    <p:sldId id="259" r:id="rId4"/>
    <p:sldId id="260" r:id="rId5"/>
    <p:sldId id="261" r:id="rId6"/>
    <p:sldId id="258" r:id="rId7"/>
    <p:sldId id="271" r:id="rId8"/>
    <p:sldId id="264" r:id="rId9"/>
    <p:sldId id="282" r:id="rId10"/>
    <p:sldId id="283" r:id="rId11"/>
    <p:sldId id="284" r:id="rId12"/>
    <p:sldId id="285" r:id="rId13"/>
    <p:sldId id="286" r:id="rId14"/>
    <p:sldId id="272" r:id="rId15"/>
    <p:sldId id="273" r:id="rId16"/>
    <p:sldId id="287" r:id="rId17"/>
    <p:sldId id="288" r:id="rId18"/>
    <p:sldId id="281" r:id="rId19"/>
    <p:sldId id="270" r:id="rId20"/>
  </p:sldIdLst>
  <p:sldSz cx="18288000" cy="10287000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Quicksand Bold" panose="020B0604020202020204" charset="0"/>
      <p:regular r:id="rId31"/>
      <p:bold r:id="rId32"/>
      <p:italic r:id="rId33"/>
      <p:boldItalic r:id="rId34"/>
    </p:embeddedFont>
    <p:embeddedFont>
      <p:font typeface="Raleway" pitchFamily="2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BAB"/>
    <a:srgbClr val="404040"/>
    <a:srgbClr val="377E80"/>
    <a:srgbClr val="634F93"/>
    <a:srgbClr val="F6C446"/>
    <a:srgbClr val="820000"/>
    <a:srgbClr val="BE2827"/>
    <a:srgbClr val="78C143"/>
    <a:srgbClr val="BD2827"/>
    <a:srgbClr val="D00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7" autoAdjust="0"/>
    <p:restoredTop sz="94222" autoAdjust="0"/>
  </p:normalViewPr>
  <p:slideViewPr>
    <p:cSldViewPr>
      <p:cViewPr varScale="1">
        <p:scale>
          <a:sx n="72" d="100"/>
          <a:sy n="72" d="100"/>
        </p:scale>
        <p:origin x="1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2087B-037A-434E-ADBB-2B7CFBC32BD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8F777-CC4D-1C46-AA69-751FC65C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2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8F777-CC4D-1C46-AA69-751FC65CF5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5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8F777-CC4D-1C46-AA69-751FC65CF5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6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.sv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725" b="8889"/>
          <a:stretch/>
        </p:blipFill>
        <p:spPr>
          <a:xfrm>
            <a:off x="13631415" y="3945747"/>
            <a:ext cx="4656585" cy="63412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725" b="12034"/>
          <a:stretch/>
        </p:blipFill>
        <p:spPr>
          <a:xfrm flipH="1" flipV="1">
            <a:off x="-1" y="-2"/>
            <a:ext cx="4656585" cy="61223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74321" y="1028700"/>
            <a:ext cx="6739358" cy="16089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5963" r="9823"/>
          <a:stretch>
            <a:fillRect/>
          </a:stretch>
        </p:blipFill>
        <p:spPr>
          <a:xfrm>
            <a:off x="8374562" y="7691047"/>
            <a:ext cx="1538876" cy="20735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F4D58E9-D54B-82F3-AF84-A9E23DC71F21}"/>
              </a:ext>
            </a:extLst>
          </p:cNvPr>
          <p:cNvGrpSpPr/>
          <p:nvPr/>
        </p:nvGrpSpPr>
        <p:grpSpPr>
          <a:xfrm>
            <a:off x="6614366" y="5922569"/>
            <a:ext cx="5059268" cy="830732"/>
            <a:chOff x="6614366" y="5968779"/>
            <a:chExt cx="5059268" cy="830732"/>
          </a:xfrm>
        </p:grpSpPr>
        <p:grpSp>
          <p:nvGrpSpPr>
            <p:cNvPr id="7" name="Group 7"/>
            <p:cNvGrpSpPr/>
            <p:nvPr/>
          </p:nvGrpSpPr>
          <p:grpSpPr>
            <a:xfrm>
              <a:off x="6614366" y="5968779"/>
              <a:ext cx="5059268" cy="830732"/>
              <a:chOff x="0" y="0"/>
              <a:chExt cx="1332482" cy="21879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332482" cy="218794"/>
              </a:xfrm>
              <a:custGeom>
                <a:avLst/>
                <a:gdLst/>
                <a:ahLst/>
                <a:cxnLst/>
                <a:rect l="l" t="t" r="r" b="b"/>
                <a:pathLst>
                  <a:path w="1332482" h="218794">
                    <a:moveTo>
                      <a:pt x="0" y="0"/>
                    </a:moveTo>
                    <a:lnTo>
                      <a:pt x="1332482" y="0"/>
                    </a:lnTo>
                    <a:lnTo>
                      <a:pt x="1332482" y="218794"/>
                    </a:lnTo>
                    <a:lnTo>
                      <a:pt x="0" y="218794"/>
                    </a:lnTo>
                    <a:close/>
                  </a:path>
                </a:pathLst>
              </a:custGeom>
              <a:solidFill>
                <a:srgbClr val="4F419A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9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7480134" y="6122379"/>
              <a:ext cx="3327732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71"/>
                </a:lnSpc>
              </a:pPr>
              <a:r>
                <a:rPr lang="en-US" sz="3972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 Jan 2023</a:t>
              </a:r>
            </a:p>
          </p:txBody>
        </p:sp>
      </p:grpSp>
      <p:sp>
        <p:nvSpPr>
          <p:cNvPr id="12" name="TextBox 6">
            <a:extLst>
              <a:ext uri="{FF2B5EF4-FFF2-40B4-BE49-F238E27FC236}">
                <a16:creationId xmlns:a16="http://schemas.microsoft.com/office/drawing/2014/main" id="{75A8E6F3-4CEB-0F16-0CF7-218D1A9141BC}"/>
              </a:ext>
            </a:extLst>
          </p:cNvPr>
          <p:cNvSpPr txBox="1"/>
          <p:nvPr/>
        </p:nvSpPr>
        <p:spPr>
          <a:xfrm>
            <a:off x="609600" y="3906996"/>
            <a:ext cx="17602200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40"/>
              </a:lnSpc>
            </a:pPr>
            <a:r>
              <a:rPr lang="en-US" sz="8000" dirty="0">
                <a:solidFill>
                  <a:srgbClr val="CE021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DRIVING FORCES -</a:t>
            </a:r>
            <a:r>
              <a:rPr lang="en-US" sz="80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TRAINING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4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3728560" y="1436588"/>
            <a:ext cx="4077941" cy="144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6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HARMONIOUS</a:t>
            </a:r>
          </a:p>
          <a:p>
            <a:pPr algn="ctr">
              <a:lnSpc>
                <a:spcPts val="5880"/>
              </a:lnSpc>
            </a:pPr>
            <a:r>
              <a:rPr lang="en-US" sz="36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&gt;&gt;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02056" y="3003540"/>
            <a:ext cx="4197491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 by the experience, subjective viewpoints and balance in their surroundings. </a:t>
            </a:r>
          </a:p>
          <a:p>
            <a:pPr marL="285750" lvl="0" indent="-285750">
              <a:buFontTx/>
              <a:buChar char="-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strive to create balance and harmony in their environment and relationships.</a:t>
            </a:r>
          </a:p>
          <a:p>
            <a:pPr marL="285750" lvl="0" indent="-285750">
              <a:buFontTx/>
              <a:buChar char="-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often have some sort of creative self expression.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95528" y="1436588"/>
            <a:ext cx="4234275" cy="144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6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OBJECTIVE</a:t>
            </a:r>
          </a:p>
          <a:p>
            <a:pPr algn="ctr">
              <a:lnSpc>
                <a:spcPts val="5880"/>
              </a:lnSpc>
            </a:pPr>
            <a:r>
              <a:rPr lang="en-US" sz="36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&lt;&lt;</a:t>
            </a:r>
          </a:p>
        </p:txBody>
      </p:sp>
      <p:sp>
        <p:nvSpPr>
          <p:cNvPr id="7" name="AutoShape 7"/>
          <p:cNvSpPr/>
          <p:nvPr/>
        </p:nvSpPr>
        <p:spPr>
          <a:xfrm rot="-5405992">
            <a:off x="3785628" y="5129213"/>
            <a:ext cx="81962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8686800" y="3162300"/>
            <a:ext cx="3887685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 by the functionality and objectivity of their surroundings.</a:t>
            </a:r>
          </a:p>
          <a:p>
            <a:pPr marL="285750" lvl="0" indent="-285750">
              <a:buFontTx/>
              <a:buChar char="-"/>
            </a:pP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thrive in an environment filled with chaos.</a:t>
            </a:r>
          </a:p>
          <a:p>
            <a:pPr marL="285750" lvl="0" indent="-285750">
              <a:buFontTx/>
              <a:buChar char="-"/>
            </a:pP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create for function not beauty.</a:t>
            </a:r>
          </a:p>
        </p:txBody>
      </p:sp>
      <p:sp>
        <p:nvSpPr>
          <p:cNvPr id="9" name="AutoShape 9"/>
          <p:cNvSpPr/>
          <p:nvPr/>
        </p:nvSpPr>
        <p:spPr>
          <a:xfrm rot="-5405992">
            <a:off x="9043428" y="5129213"/>
            <a:ext cx="81962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007928" y="4621983"/>
            <a:ext cx="627227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motivator continuum focuses on Surroundings.   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beauty, form and function in their surroundings impact and influence their experience. 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environment affects them.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 rot="10800000">
            <a:off x="2139761" y="1543880"/>
            <a:ext cx="3712798" cy="2748700"/>
          </a:xfrm>
          <a:prstGeom prst="rect">
            <a:avLst/>
          </a:prstGeom>
          <a:solidFill>
            <a:srgbClr val="634F93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61A81E-9B8F-D7F2-DBE5-BD8E5D372467}"/>
              </a:ext>
            </a:extLst>
          </p:cNvPr>
          <p:cNvSpPr/>
          <p:nvPr/>
        </p:nvSpPr>
        <p:spPr>
          <a:xfrm>
            <a:off x="2510259" y="1906109"/>
            <a:ext cx="2971800" cy="25717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">
            <a:extLst>
              <a:ext uri="{FF2B5EF4-FFF2-40B4-BE49-F238E27FC236}">
                <a16:creationId xmlns:a16="http://schemas.microsoft.com/office/drawing/2014/main" id="{CD2662B2-1A12-7ED4-DEF8-22231EC75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58" y="1926099"/>
            <a:ext cx="2472402" cy="24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512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E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3728560" y="1436588"/>
            <a:ext cx="4077941" cy="144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6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ALTRUISTIC </a:t>
            </a:r>
          </a:p>
          <a:p>
            <a:pPr algn="ctr">
              <a:lnSpc>
                <a:spcPts val="5880"/>
              </a:lnSpc>
            </a:pPr>
            <a:r>
              <a:rPr lang="en-US" sz="36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&gt;&gt;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28560" y="3219896"/>
            <a:ext cx="4077940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 to assist others for the satisfaction of being helpful and supportive.</a:t>
            </a:r>
          </a:p>
          <a:p>
            <a:pPr marL="285750" lvl="0" indent="-285750">
              <a:buFontTx/>
              <a:buChar char="-"/>
            </a:pP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often have a cause – a problem in the world they want to help solve, a group they want to help or serve.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95528" y="1436588"/>
            <a:ext cx="4234275" cy="144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INTENTIONAL &lt;&lt;</a:t>
            </a:r>
          </a:p>
        </p:txBody>
      </p:sp>
      <p:sp>
        <p:nvSpPr>
          <p:cNvPr id="7" name="AutoShape 7"/>
          <p:cNvSpPr/>
          <p:nvPr/>
        </p:nvSpPr>
        <p:spPr>
          <a:xfrm rot="-5405992">
            <a:off x="3785628" y="5129213"/>
            <a:ext cx="81962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8334106" y="3219896"/>
            <a:ext cx="4293628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 to assist others for a specific purpose, not just for the sake of being helpful or supportive.</a:t>
            </a:r>
          </a:p>
          <a:p>
            <a:pPr marL="285750" lvl="0" indent="-285750">
              <a:buFontTx/>
              <a:buChar char="-"/>
            </a:pP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often feel a sense of purpose and drive, which typically isn’t people/other focused.</a:t>
            </a:r>
          </a:p>
        </p:txBody>
      </p:sp>
      <p:sp>
        <p:nvSpPr>
          <p:cNvPr id="9" name="AutoShape 9"/>
          <p:cNvSpPr/>
          <p:nvPr/>
        </p:nvSpPr>
        <p:spPr>
          <a:xfrm rot="-5405992">
            <a:off x="9043428" y="5129213"/>
            <a:ext cx="81962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872770" y="4973554"/>
            <a:ext cx="6452417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motivator continuum focuses on Others – </a:t>
            </a:r>
          </a:p>
          <a:p>
            <a:pPr algn="ctr"/>
            <a:endParaRPr lang="en-C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 person values giving and/or being of service to others.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 person values helping for the sake of helping.</a:t>
            </a:r>
          </a:p>
          <a:p>
            <a:pPr algn="ctr"/>
            <a:endParaRPr lang="en-C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127807-2460-267D-DEA2-E3F5284012CE}"/>
              </a:ext>
            </a:extLst>
          </p:cNvPr>
          <p:cNvSpPr/>
          <p:nvPr/>
        </p:nvSpPr>
        <p:spPr>
          <a:xfrm>
            <a:off x="2587975" y="1934018"/>
            <a:ext cx="2971800" cy="25717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">
            <a:extLst>
              <a:ext uri="{FF2B5EF4-FFF2-40B4-BE49-F238E27FC236}">
                <a16:creationId xmlns:a16="http://schemas.microsoft.com/office/drawing/2014/main" id="{3660A247-9F53-2A95-43A7-DC7B1DCD0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20" y="2129307"/>
            <a:ext cx="2392245" cy="23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3627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3728560" y="1436588"/>
            <a:ext cx="4077941" cy="144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6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COMMANDING</a:t>
            </a:r>
          </a:p>
          <a:p>
            <a:pPr algn="ctr">
              <a:lnSpc>
                <a:spcPts val="5880"/>
              </a:lnSpc>
            </a:pPr>
            <a:r>
              <a:rPr lang="en-US" sz="36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&gt;&gt;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70225" y="3051721"/>
            <a:ext cx="407794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IN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 by status, recognition and control over personal freedom.</a:t>
            </a:r>
          </a:p>
          <a:p>
            <a:pPr marL="285750" lvl="0" indent="-285750">
              <a:buFontTx/>
              <a:buChar char="-"/>
            </a:pPr>
            <a:endParaRPr lang="en-IN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IN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want to be seen as a leader and recognized for their accomplishments.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95528" y="1436588"/>
            <a:ext cx="4377498" cy="144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6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COLLABORATIVE</a:t>
            </a:r>
          </a:p>
          <a:p>
            <a:pPr algn="ctr">
              <a:lnSpc>
                <a:spcPts val="5880"/>
              </a:lnSpc>
            </a:pPr>
            <a:r>
              <a:rPr lang="en-US" sz="36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&lt;&lt;</a:t>
            </a:r>
          </a:p>
        </p:txBody>
      </p:sp>
      <p:sp>
        <p:nvSpPr>
          <p:cNvPr id="7" name="AutoShape 7"/>
          <p:cNvSpPr/>
          <p:nvPr/>
        </p:nvSpPr>
        <p:spPr>
          <a:xfrm rot="-5405992">
            <a:off x="3785628" y="5129213"/>
            <a:ext cx="81962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8681928" y="3048582"/>
            <a:ext cx="3887685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 by being in a supportive role and contributing with little need for individual recognition.</a:t>
            </a:r>
          </a:p>
          <a:p>
            <a:pPr marL="285750" lvl="0" indent="-285750">
              <a:buFontTx/>
              <a:buChar char="-"/>
            </a:pP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desire collective achievement and value being “a part of the whole.”</a:t>
            </a:r>
          </a:p>
        </p:txBody>
      </p:sp>
      <p:sp>
        <p:nvSpPr>
          <p:cNvPr id="9" name="AutoShape 9"/>
          <p:cNvSpPr/>
          <p:nvPr/>
        </p:nvSpPr>
        <p:spPr>
          <a:xfrm rot="-5405992">
            <a:off x="9043428" y="5129213"/>
            <a:ext cx="81962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930424" y="4659212"/>
            <a:ext cx="6366347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motivator continuum focuses on Power – </a:t>
            </a:r>
          </a:p>
          <a:p>
            <a:pPr algn="ctr"/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 person values individuality, choice and personal influence.</a:t>
            </a:r>
          </a:p>
          <a:p>
            <a:pPr algn="ctr"/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 person values renown and recognition. </a:t>
            </a:r>
          </a:p>
          <a:p>
            <a:pPr algn="ctr"/>
            <a:endParaRPr lang="en-C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7763DB-3E6B-7CBA-21E8-493DAA767CC3}"/>
              </a:ext>
            </a:extLst>
          </p:cNvPr>
          <p:cNvSpPr/>
          <p:nvPr/>
        </p:nvSpPr>
        <p:spPr>
          <a:xfrm>
            <a:off x="2510257" y="1869827"/>
            <a:ext cx="2971800" cy="25717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, dark">
            <a:extLst>
              <a:ext uri="{FF2B5EF4-FFF2-40B4-BE49-F238E27FC236}">
                <a16:creationId xmlns:a16="http://schemas.microsoft.com/office/drawing/2014/main" id="{5072F130-8482-9828-1739-5713F83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63" y="1902111"/>
            <a:ext cx="2507188" cy="250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6244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A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3728560" y="1436588"/>
            <a:ext cx="4077941" cy="144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STRUCTURED</a:t>
            </a:r>
          </a:p>
          <a:p>
            <a:pPr algn="ctr">
              <a:lnSpc>
                <a:spcPts val="5880"/>
              </a:lnSpc>
            </a:pP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&gt;&gt;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31874" y="2990874"/>
            <a:ext cx="407794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Driven by traditional approaches, proven methods and a well-defined system.</a:t>
            </a:r>
          </a:p>
          <a:p>
            <a:pPr lvl="0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They often have a set of values or beliefs that create the lens through which they make decisions.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95528" y="1436588"/>
            <a:ext cx="4234275" cy="144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RECEPTIVE</a:t>
            </a:r>
          </a:p>
          <a:p>
            <a:pPr algn="ctr">
              <a:lnSpc>
                <a:spcPts val="5880"/>
              </a:lnSpc>
            </a:pP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&lt;&lt;</a:t>
            </a:r>
          </a:p>
        </p:txBody>
      </p:sp>
      <p:sp>
        <p:nvSpPr>
          <p:cNvPr id="7" name="AutoShape 7"/>
          <p:cNvSpPr/>
          <p:nvPr/>
        </p:nvSpPr>
        <p:spPr>
          <a:xfrm rot="-5405992">
            <a:off x="3785628" y="5129213"/>
            <a:ext cx="81962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8711326" y="2990875"/>
            <a:ext cx="3887685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Driven by new ideas, methods and opportunities that fall outside of a defined system.</a:t>
            </a:r>
          </a:p>
          <a:p>
            <a:pPr marL="285750" lvl="0" indent="-285750">
              <a:buFontTx/>
              <a:buChar char="-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They often see the world as a blank slate from which they can create a desired outcome.</a:t>
            </a:r>
          </a:p>
        </p:txBody>
      </p:sp>
      <p:sp>
        <p:nvSpPr>
          <p:cNvPr id="9" name="AutoShape 9"/>
          <p:cNvSpPr/>
          <p:nvPr/>
        </p:nvSpPr>
        <p:spPr>
          <a:xfrm rot="-5405992">
            <a:off x="9043428" y="5129213"/>
            <a:ext cx="81962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653326" y="4621625"/>
            <a:ext cx="6718677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This motivator continuum focuses on Methodologies – </a:t>
            </a:r>
          </a:p>
          <a:p>
            <a:pPr algn="ctr"/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How a person values and approaches existing structures and systems.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a person values meaningful and defined systems that align with their personal beliefs. 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65CCEA-9879-81E1-2A23-324C8C43CD95}"/>
              </a:ext>
            </a:extLst>
          </p:cNvPr>
          <p:cNvSpPr/>
          <p:nvPr/>
        </p:nvSpPr>
        <p:spPr>
          <a:xfrm>
            <a:off x="2510259" y="1809970"/>
            <a:ext cx="2971800" cy="25717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Qr code">
            <a:extLst>
              <a:ext uri="{FF2B5EF4-FFF2-40B4-BE49-F238E27FC236}">
                <a16:creationId xmlns:a16="http://schemas.microsoft.com/office/drawing/2014/main" id="{29291162-F647-9BD3-06E6-BC1C0A078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81" y="1846113"/>
            <a:ext cx="2571756" cy="257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0971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01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15FFD94-F4CC-136B-4956-D179FFFFAC83}"/>
              </a:ext>
            </a:extLst>
          </p:cNvPr>
          <p:cNvSpPr/>
          <p:nvPr/>
        </p:nvSpPr>
        <p:spPr>
          <a:xfrm rot="-5400000">
            <a:off x="-2548193" y="5129213"/>
            <a:ext cx="1028700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03833761-EC98-8800-FF26-AA9C059708C6}"/>
              </a:ext>
            </a:extLst>
          </p:cNvPr>
          <p:cNvSpPr/>
          <p:nvPr/>
        </p:nvSpPr>
        <p:spPr>
          <a:xfrm rot="1772">
            <a:off x="9" y="2971934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AB2ED59-DD3E-25AA-8733-1EA061AA3D7C}"/>
              </a:ext>
            </a:extLst>
          </p:cNvPr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6BCEA35-CB31-885A-FD93-6E12A207491F}"/>
              </a:ext>
            </a:extLst>
          </p:cNvPr>
          <p:cNvSpPr txBox="1"/>
          <p:nvPr/>
        </p:nvSpPr>
        <p:spPr>
          <a:xfrm>
            <a:off x="3014377" y="3796593"/>
            <a:ext cx="4308483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Raleway" pitchFamily="2" charset="0"/>
              </a:rPr>
              <a:t>Your Motivator Statement</a:t>
            </a:r>
            <a:r>
              <a:rPr lang="en-US" sz="3200" dirty="0">
                <a:solidFill>
                  <a:schemeClr val="bg1"/>
                </a:solidFill>
                <a:latin typeface="Raleway" pitchFamily="2" charset="0"/>
              </a:rPr>
              <a:t>- Using your Primary Drivers, how would you describe what is most important to you, what you are all about, what drives you or what’s your purpose?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D232EA96-6589-910B-BC8A-BDEEC656EEB4}"/>
              </a:ext>
            </a:extLst>
          </p:cNvPr>
          <p:cNvSpPr/>
          <p:nvPr/>
        </p:nvSpPr>
        <p:spPr>
          <a:xfrm rot="-5400000">
            <a:off x="4772729" y="6109164"/>
            <a:ext cx="623636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2E8EA833-FC65-83E7-4B1D-600FDF3D5B90}"/>
              </a:ext>
            </a:extLst>
          </p:cNvPr>
          <p:cNvSpPr/>
          <p:nvPr/>
        </p:nvSpPr>
        <p:spPr>
          <a:xfrm rot="-5400000">
            <a:off x="10030529" y="6109164"/>
            <a:ext cx="623636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4227DBD1-0BDB-F7D6-0B6F-18F4114A5126}"/>
              </a:ext>
            </a:extLst>
          </p:cNvPr>
          <p:cNvSpPr txBox="1"/>
          <p:nvPr/>
        </p:nvSpPr>
        <p:spPr>
          <a:xfrm>
            <a:off x="3200400" y="358024"/>
            <a:ext cx="14554200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584170" rtl="0"/>
            <a:r>
              <a:rPr lang="en-US" sz="7200" b="1" dirty="0">
                <a:solidFill>
                  <a:prstClr val="white"/>
                </a:solidFill>
                <a:latin typeface="Arial Black" panose="020B0604020202020204" pitchFamily="34" charset="0"/>
                <a:ea typeface="Futura Medium" charset="0"/>
                <a:cs typeface="Arial Black" panose="020B0604020202020204" pitchFamily="34" charset="0"/>
              </a:rPr>
              <a:t>Reflection based application</a:t>
            </a:r>
          </a:p>
          <a:p>
            <a:pPr defTabSz="584170"/>
            <a:r>
              <a:rPr lang="en-US" sz="4400" i="1" dirty="0">
                <a:solidFill>
                  <a:prstClr val="white"/>
                </a:solidFill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Questions you can present to students for discussion and reflection in class or online. </a:t>
            </a:r>
          </a:p>
          <a:p>
            <a:pPr algn="l" defTabSz="584170" rtl="0"/>
            <a:endParaRPr lang="en-US" sz="7200" b="1" dirty="0">
              <a:solidFill>
                <a:prstClr val="white"/>
              </a:solidFill>
              <a:latin typeface="Arial Black" panose="020B0604020202020204" pitchFamily="34" charset="0"/>
              <a:ea typeface="Futura Medium" charset="0"/>
              <a:cs typeface="Arial Black" panose="020B0604020202020204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FE9698A-71C5-0768-A738-58852B30E57F}"/>
              </a:ext>
            </a:extLst>
          </p:cNvPr>
          <p:cNvSpPr txBox="1"/>
          <p:nvPr/>
        </p:nvSpPr>
        <p:spPr>
          <a:xfrm>
            <a:off x="8309977" y="3796593"/>
            <a:ext cx="4308483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b="1" dirty="0">
                <a:solidFill>
                  <a:schemeClr val="bg1"/>
                </a:solidFill>
                <a:latin typeface="Raleway" pitchFamily="2" charset="0"/>
              </a:rPr>
              <a:t>Differing Drivers </a:t>
            </a:r>
            <a:r>
              <a:rPr lang="en-US" sz="3200" dirty="0">
                <a:solidFill>
                  <a:schemeClr val="bg1"/>
                </a:solidFill>
                <a:latin typeface="Raleway" pitchFamily="2" charset="0"/>
              </a:rPr>
              <a:t>- Which drivers are most difficult for you to connect with?  How might you understand or value this driver differently now that you know more about it?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3A21D43-84BA-9858-D46F-74AC7C141AC8}"/>
              </a:ext>
            </a:extLst>
          </p:cNvPr>
          <p:cNvSpPr txBox="1"/>
          <p:nvPr/>
        </p:nvSpPr>
        <p:spPr>
          <a:xfrm>
            <a:off x="13567777" y="3796593"/>
            <a:ext cx="4308477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Raleway" pitchFamily="2" charset="0"/>
              </a:rPr>
              <a:t>Drivers in the workplace – </a:t>
            </a:r>
            <a:r>
              <a:rPr lang="en-US" sz="3200" dirty="0">
                <a:solidFill>
                  <a:schemeClr val="bg1"/>
                </a:solidFill>
                <a:latin typeface="Raleway" pitchFamily="2" charset="0"/>
              </a:rPr>
              <a:t>Brainstorm to create a list of examples of companies, organization, jobs or famous people that would be fulfilling to each driver.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45222" y="8148764"/>
            <a:ext cx="2894650" cy="19032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9204"/>
          <a:stretch>
            <a:fillRect/>
          </a:stretch>
        </p:blipFill>
        <p:spPr>
          <a:xfrm>
            <a:off x="0" y="0"/>
            <a:ext cx="18288000" cy="43905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15192" y="6122218"/>
            <a:ext cx="900181" cy="9001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15192" y="7470074"/>
            <a:ext cx="900181" cy="9001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15192" y="8820345"/>
            <a:ext cx="900181" cy="9001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242595" y="5048250"/>
            <a:ext cx="1245374" cy="7254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64914" y="4594736"/>
            <a:ext cx="6223142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800"/>
              </a:lnSpc>
              <a:spcBef>
                <a:spcPct val="0"/>
              </a:spcBef>
            </a:pPr>
            <a:r>
              <a:rPr lang="en-US" sz="8000" u="none" dirty="0">
                <a:solidFill>
                  <a:srgbClr val="282140"/>
                </a:solidFill>
                <a:latin typeface="Quicksand Bold"/>
              </a:rPr>
              <a:t>Contact Information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46550" y="5095659"/>
            <a:ext cx="7703250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282140"/>
                </a:solidFill>
                <a:latin typeface="Montserrat"/>
              </a:rPr>
              <a:t>www.IndigoEducationCompany.com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46550" y="6286558"/>
            <a:ext cx="635897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282140"/>
                </a:solidFill>
                <a:latin typeface="Montserrat"/>
              </a:rPr>
              <a:t>sueann.casey@indigoproject.org</a:t>
            </a:r>
            <a:r>
              <a:rPr lang="en-US" sz="3000" dirty="0">
                <a:solidFill>
                  <a:srgbClr val="282140"/>
                </a:solidFill>
                <a:latin typeface="Montserrat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46550" y="7634414"/>
            <a:ext cx="8168729" cy="103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282140"/>
                </a:solidFill>
                <a:latin typeface="Montserrat"/>
              </a:rPr>
              <a:t>www.linkedin.com/in/sueann-casey-indigo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39454" y="9068078"/>
            <a:ext cx="2894649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282140"/>
                </a:solidFill>
                <a:latin typeface="Montserrat"/>
              </a:rPr>
              <a:t>509-435-5903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14590" b="14117"/>
          <a:stretch/>
        </p:blipFill>
        <p:spPr>
          <a:xfrm flipH="1">
            <a:off x="-2" y="4309579"/>
            <a:ext cx="4505415" cy="5977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06B3746E-AEC1-912A-B523-151E76C2D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26" y="-31173"/>
            <a:ext cx="3336991" cy="3336991"/>
          </a:xfrm>
          <a:prstGeom prst="rect">
            <a:avLst/>
          </a:prstGeom>
        </p:spPr>
      </p:pic>
      <p:pic>
        <p:nvPicPr>
          <p:cNvPr id="5" name="Picture 4" descr="Qr code">
            <a:extLst>
              <a:ext uri="{FF2B5EF4-FFF2-40B4-BE49-F238E27FC236}">
                <a16:creationId xmlns:a16="http://schemas.microsoft.com/office/drawing/2014/main" id="{AD409CD5-4890-DE9E-6052-34ACDA56A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601" y="2628900"/>
            <a:ext cx="3562350" cy="3562350"/>
          </a:xfrm>
          <a:prstGeom prst="rect">
            <a:avLst/>
          </a:prstGeom>
        </p:spPr>
      </p:pic>
      <p:pic>
        <p:nvPicPr>
          <p:cNvPr id="7" name="Picture 6" descr="Logo">
            <a:extLst>
              <a:ext uri="{FF2B5EF4-FFF2-40B4-BE49-F238E27FC236}">
                <a16:creationId xmlns:a16="http://schemas.microsoft.com/office/drawing/2014/main" id="{8C552AB2-D68F-16E8-1C61-E9BFDAFDA2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599" y="213463"/>
            <a:ext cx="3092355" cy="3092355"/>
          </a:xfrm>
          <a:prstGeom prst="rect">
            <a:avLst/>
          </a:prstGeom>
        </p:spPr>
      </p:pic>
      <p:pic>
        <p:nvPicPr>
          <p:cNvPr id="9" name="Picture 8" descr="A picture containing text, dark">
            <a:extLst>
              <a:ext uri="{FF2B5EF4-FFF2-40B4-BE49-F238E27FC236}">
                <a16:creationId xmlns:a16="http://schemas.microsoft.com/office/drawing/2014/main" id="{747D343F-4BBF-B58C-196B-E7D023E4CA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744" y="5780573"/>
            <a:ext cx="3390900" cy="3390900"/>
          </a:xfrm>
          <a:prstGeom prst="rect">
            <a:avLst/>
          </a:prstGeom>
        </p:spPr>
      </p:pic>
      <p:pic>
        <p:nvPicPr>
          <p:cNvPr id="11" name="Picture 10" descr="Icon">
            <a:extLst>
              <a:ext uri="{FF2B5EF4-FFF2-40B4-BE49-F238E27FC236}">
                <a16:creationId xmlns:a16="http://schemas.microsoft.com/office/drawing/2014/main" id="{A4DD7349-3A3A-F1B8-0735-ABDFC37CF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744" y="2795708"/>
            <a:ext cx="3092356" cy="3092356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BF505FB0-8D77-F90A-88BE-DFE58841E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212" y="5888064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98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2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5405992">
            <a:off x="5158134" y="5155381"/>
            <a:ext cx="81962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914400" y="1638304"/>
            <a:ext cx="7487901" cy="1814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200" dirty="0">
                <a:solidFill>
                  <a:schemeClr val="bg1"/>
                </a:solidFill>
                <a:latin typeface="Arial Black" panose="020B0A04020102020204" pitchFamily="34" charset="0"/>
              </a:rPr>
              <a:t>Driving Forces 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A4FC81-76A6-5BA6-0190-CFE63F006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214" y="1403812"/>
            <a:ext cx="7769837" cy="74793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DB6D72-3EFA-6198-9098-63A54000C0DE}"/>
              </a:ext>
            </a:extLst>
          </p:cNvPr>
          <p:cNvSpPr txBox="1"/>
          <p:nvPr/>
        </p:nvSpPr>
        <p:spPr>
          <a:xfrm>
            <a:off x="914399" y="3681099"/>
            <a:ext cx="6296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Primary Drivers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A58D0-4947-44D9-832E-DDEF277D8C3C}"/>
              </a:ext>
            </a:extLst>
          </p:cNvPr>
          <p:cNvSpPr txBox="1"/>
          <p:nvPr/>
        </p:nvSpPr>
        <p:spPr>
          <a:xfrm>
            <a:off x="914399" y="4317759"/>
            <a:ext cx="856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Altruistic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FA7CC-CAC1-14A2-A120-395A1B29441F}"/>
              </a:ext>
            </a:extLst>
          </p:cNvPr>
          <p:cNvSpPr txBox="1"/>
          <p:nvPr/>
        </p:nvSpPr>
        <p:spPr>
          <a:xfrm>
            <a:off x="914399" y="5226903"/>
            <a:ext cx="5555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Receptive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9873A-BE41-AE49-287A-6BFB2F94606B}"/>
              </a:ext>
            </a:extLst>
          </p:cNvPr>
          <p:cNvSpPr txBox="1"/>
          <p:nvPr/>
        </p:nvSpPr>
        <p:spPr>
          <a:xfrm>
            <a:off x="914399" y="6065103"/>
            <a:ext cx="6481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Commanding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76411-BABD-0C94-733C-D573729D3F13}"/>
              </a:ext>
            </a:extLst>
          </p:cNvPr>
          <p:cNvSpPr txBox="1"/>
          <p:nvPr/>
        </p:nvSpPr>
        <p:spPr>
          <a:xfrm>
            <a:off x="923602" y="6979503"/>
            <a:ext cx="7732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Instinctive</a:t>
            </a:r>
          </a:p>
        </p:txBody>
      </p:sp>
    </p:spTree>
    <p:extLst>
      <p:ext uri="{BB962C8B-B14F-4D97-AF65-F5344CB8AC3E}">
        <p14:creationId xmlns:p14="http://schemas.microsoft.com/office/powerpoint/2010/main" val="324274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4" grpId="0"/>
      <p:bldP spid="5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2737262" y="4787175"/>
            <a:ext cx="2271483" cy="5689"/>
          </a:xfrm>
          <a:prstGeom prst="line">
            <a:avLst/>
          </a:prstGeom>
          <a:ln w="28575">
            <a:solidFill>
              <a:srgbClr val="BE2827"/>
            </a:solidFill>
            <a:headEnd type="diamond" w="lg" len="lg"/>
            <a:tailEnd type="diamond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7" name="AutoShape 7"/>
          <p:cNvSpPr/>
          <p:nvPr/>
        </p:nvSpPr>
        <p:spPr>
          <a:xfrm rot="5400000">
            <a:off x="9209759" y="7111505"/>
            <a:ext cx="2419118" cy="0"/>
          </a:xfrm>
          <a:prstGeom prst="line">
            <a:avLst/>
          </a:prstGeom>
          <a:ln w="28575">
            <a:solidFill>
              <a:srgbClr val="BE2827"/>
            </a:solidFill>
            <a:headEnd type="diamond" w="lg" len="lg"/>
            <a:tailEnd type="diamond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12" name="AutoShape 12"/>
          <p:cNvSpPr/>
          <p:nvPr/>
        </p:nvSpPr>
        <p:spPr>
          <a:xfrm rot="5400000">
            <a:off x="2048688" y="4777497"/>
            <a:ext cx="2247667" cy="1229"/>
          </a:xfrm>
          <a:prstGeom prst="line">
            <a:avLst/>
          </a:prstGeom>
          <a:ln w="28575">
            <a:solidFill>
              <a:srgbClr val="BE2827"/>
            </a:solidFill>
            <a:headEnd type="diamond" w="lg" len="lg"/>
            <a:tailEnd type="diamond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grpSp>
        <p:nvGrpSpPr>
          <p:cNvPr id="3" name="Group 3"/>
          <p:cNvGrpSpPr/>
          <p:nvPr/>
        </p:nvGrpSpPr>
        <p:grpSpPr>
          <a:xfrm>
            <a:off x="12534923" y="1890800"/>
            <a:ext cx="2710497" cy="2636685"/>
            <a:chOff x="0" y="0"/>
            <a:chExt cx="713876" cy="694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13876" cy="694436"/>
            </a:xfrm>
            <a:custGeom>
              <a:avLst/>
              <a:gdLst/>
              <a:ahLst/>
              <a:cxnLst/>
              <a:rect l="l" t="t" r="r" b="b"/>
              <a:pathLst>
                <a:path w="713876" h="694436">
                  <a:moveTo>
                    <a:pt x="28563" y="0"/>
                  </a:moveTo>
                  <a:lnTo>
                    <a:pt x="685313" y="0"/>
                  </a:lnTo>
                  <a:cubicBezTo>
                    <a:pt x="701088" y="0"/>
                    <a:pt x="713876" y="12788"/>
                    <a:pt x="713876" y="28563"/>
                  </a:cubicBezTo>
                  <a:lnTo>
                    <a:pt x="713876" y="665873"/>
                  </a:lnTo>
                  <a:cubicBezTo>
                    <a:pt x="713876" y="681648"/>
                    <a:pt x="701088" y="694436"/>
                    <a:pt x="685313" y="694436"/>
                  </a:cubicBezTo>
                  <a:lnTo>
                    <a:pt x="28563" y="694436"/>
                  </a:lnTo>
                  <a:cubicBezTo>
                    <a:pt x="20987" y="694436"/>
                    <a:pt x="13722" y="691426"/>
                    <a:pt x="8366" y="686070"/>
                  </a:cubicBezTo>
                  <a:cubicBezTo>
                    <a:pt x="3009" y="680713"/>
                    <a:pt x="0" y="673448"/>
                    <a:pt x="0" y="665873"/>
                  </a:cubicBezTo>
                  <a:lnTo>
                    <a:pt x="0" y="28563"/>
                  </a:lnTo>
                  <a:cubicBezTo>
                    <a:pt x="0" y="12788"/>
                    <a:pt x="12788" y="0"/>
                    <a:pt x="28563" y="0"/>
                  </a:cubicBezTo>
                  <a:close/>
                </a:path>
              </a:pathLst>
            </a:custGeom>
            <a:solidFill>
              <a:srgbClr val="40404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73000" y="1863774"/>
            <a:ext cx="2705051" cy="269159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045019" y="7161651"/>
            <a:ext cx="2710497" cy="2636685"/>
            <a:chOff x="0" y="0"/>
            <a:chExt cx="713876" cy="6944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3876" cy="694436"/>
            </a:xfrm>
            <a:custGeom>
              <a:avLst/>
              <a:gdLst/>
              <a:ahLst/>
              <a:cxnLst/>
              <a:rect l="l" t="t" r="r" b="b"/>
              <a:pathLst>
                <a:path w="713876" h="694436">
                  <a:moveTo>
                    <a:pt x="28563" y="0"/>
                  </a:moveTo>
                  <a:lnTo>
                    <a:pt x="685313" y="0"/>
                  </a:lnTo>
                  <a:cubicBezTo>
                    <a:pt x="701088" y="0"/>
                    <a:pt x="713876" y="12788"/>
                    <a:pt x="713876" y="28563"/>
                  </a:cubicBezTo>
                  <a:lnTo>
                    <a:pt x="713876" y="665873"/>
                  </a:lnTo>
                  <a:cubicBezTo>
                    <a:pt x="713876" y="681648"/>
                    <a:pt x="701088" y="694436"/>
                    <a:pt x="685313" y="694436"/>
                  </a:cubicBezTo>
                  <a:lnTo>
                    <a:pt x="28563" y="694436"/>
                  </a:lnTo>
                  <a:cubicBezTo>
                    <a:pt x="20987" y="694436"/>
                    <a:pt x="13722" y="691426"/>
                    <a:pt x="8366" y="686070"/>
                  </a:cubicBezTo>
                  <a:cubicBezTo>
                    <a:pt x="3009" y="680713"/>
                    <a:pt x="0" y="673448"/>
                    <a:pt x="0" y="665873"/>
                  </a:cubicBezTo>
                  <a:lnTo>
                    <a:pt x="0" y="28563"/>
                  </a:lnTo>
                  <a:cubicBezTo>
                    <a:pt x="0" y="12788"/>
                    <a:pt x="12788" y="0"/>
                    <a:pt x="28563" y="0"/>
                  </a:cubicBezTo>
                  <a:close/>
                </a:path>
              </a:pathLst>
            </a:custGeom>
            <a:solidFill>
              <a:srgbClr val="00808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rot="5400000" flipV="1">
            <a:off x="4037934" y="7120570"/>
            <a:ext cx="2395303" cy="5688"/>
          </a:xfrm>
          <a:prstGeom prst="line">
            <a:avLst/>
          </a:prstGeom>
          <a:ln w="28575">
            <a:solidFill>
              <a:srgbClr val="BE2827"/>
            </a:solidFill>
            <a:headEnd type="diamond" w="lg" len="lg"/>
            <a:tailEnd type="diamond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60583" y="7124700"/>
            <a:ext cx="2691593" cy="2691593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 rot="5400000">
            <a:off x="14394627" y="7091672"/>
            <a:ext cx="2396870" cy="14287"/>
          </a:xfrm>
          <a:prstGeom prst="line">
            <a:avLst/>
          </a:prstGeom>
          <a:ln w="28575">
            <a:solidFill>
              <a:srgbClr val="BE2827"/>
            </a:solidFill>
            <a:headEnd type="diamond" w="lg" len="lg"/>
            <a:tailEnd type="diamond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grpSp>
        <p:nvGrpSpPr>
          <p:cNvPr id="13" name="Group 13"/>
          <p:cNvGrpSpPr/>
          <p:nvPr/>
        </p:nvGrpSpPr>
        <p:grpSpPr>
          <a:xfrm>
            <a:off x="1798837" y="1909850"/>
            <a:ext cx="2710497" cy="2636685"/>
            <a:chOff x="0" y="0"/>
            <a:chExt cx="713876" cy="6944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3876" cy="694436"/>
            </a:xfrm>
            <a:custGeom>
              <a:avLst/>
              <a:gdLst/>
              <a:ahLst/>
              <a:cxnLst/>
              <a:rect l="l" t="t" r="r" b="b"/>
              <a:pathLst>
                <a:path w="713876" h="694436">
                  <a:moveTo>
                    <a:pt x="28563" y="0"/>
                  </a:moveTo>
                  <a:lnTo>
                    <a:pt x="685313" y="0"/>
                  </a:lnTo>
                  <a:cubicBezTo>
                    <a:pt x="701088" y="0"/>
                    <a:pt x="713876" y="12788"/>
                    <a:pt x="713876" y="28563"/>
                  </a:cubicBezTo>
                  <a:lnTo>
                    <a:pt x="713876" y="665873"/>
                  </a:lnTo>
                  <a:cubicBezTo>
                    <a:pt x="713876" y="681648"/>
                    <a:pt x="701088" y="694436"/>
                    <a:pt x="685313" y="694436"/>
                  </a:cubicBezTo>
                  <a:lnTo>
                    <a:pt x="28563" y="694436"/>
                  </a:lnTo>
                  <a:cubicBezTo>
                    <a:pt x="20987" y="694436"/>
                    <a:pt x="13722" y="691426"/>
                    <a:pt x="8366" y="686070"/>
                  </a:cubicBezTo>
                  <a:cubicBezTo>
                    <a:pt x="3009" y="680713"/>
                    <a:pt x="0" y="673448"/>
                    <a:pt x="0" y="665873"/>
                  </a:cubicBezTo>
                  <a:lnTo>
                    <a:pt x="0" y="28563"/>
                  </a:lnTo>
                  <a:cubicBezTo>
                    <a:pt x="0" y="12788"/>
                    <a:pt x="12788" y="0"/>
                    <a:pt x="28563" y="0"/>
                  </a:cubicBezTo>
                  <a:close/>
                </a:path>
              </a:pathLst>
            </a:custGeom>
            <a:solidFill>
              <a:srgbClr val="82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7394330" y="4757340"/>
            <a:ext cx="2211810" cy="5687"/>
          </a:xfrm>
          <a:prstGeom prst="line">
            <a:avLst/>
          </a:prstGeom>
          <a:ln w="28575">
            <a:solidFill>
              <a:srgbClr val="BE2827"/>
            </a:solidFill>
            <a:headEnd type="diamond" w="lg" len="lg"/>
            <a:tailEnd type="diamond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32639" y="1882396"/>
            <a:ext cx="2691593" cy="2691593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2041687" y="5901946"/>
            <a:ext cx="14204626" cy="0"/>
          </a:xfrm>
          <a:prstGeom prst="line">
            <a:avLst/>
          </a:prstGeom>
          <a:ln w="190500" cap="flat">
            <a:solidFill>
              <a:srgbClr val="CE021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3848497" y="7106742"/>
            <a:ext cx="2710497" cy="2636685"/>
            <a:chOff x="0" y="0"/>
            <a:chExt cx="713876" cy="69443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13876" cy="694436"/>
            </a:xfrm>
            <a:custGeom>
              <a:avLst/>
              <a:gdLst/>
              <a:ahLst/>
              <a:cxnLst/>
              <a:rect l="l" t="t" r="r" b="b"/>
              <a:pathLst>
                <a:path w="713876" h="694436">
                  <a:moveTo>
                    <a:pt x="28563" y="0"/>
                  </a:moveTo>
                  <a:lnTo>
                    <a:pt x="685313" y="0"/>
                  </a:lnTo>
                  <a:cubicBezTo>
                    <a:pt x="701088" y="0"/>
                    <a:pt x="713876" y="12788"/>
                    <a:pt x="713876" y="28563"/>
                  </a:cubicBezTo>
                  <a:lnTo>
                    <a:pt x="713876" y="665873"/>
                  </a:lnTo>
                  <a:cubicBezTo>
                    <a:pt x="713876" y="681648"/>
                    <a:pt x="701088" y="694436"/>
                    <a:pt x="685313" y="694436"/>
                  </a:cubicBezTo>
                  <a:lnTo>
                    <a:pt x="28563" y="694436"/>
                  </a:lnTo>
                  <a:cubicBezTo>
                    <a:pt x="20987" y="694436"/>
                    <a:pt x="13722" y="691426"/>
                    <a:pt x="8366" y="686070"/>
                  </a:cubicBezTo>
                  <a:cubicBezTo>
                    <a:pt x="3009" y="680713"/>
                    <a:pt x="0" y="673448"/>
                    <a:pt x="0" y="665873"/>
                  </a:cubicBezTo>
                  <a:lnTo>
                    <a:pt x="0" y="28563"/>
                  </a:lnTo>
                  <a:cubicBezTo>
                    <a:pt x="0" y="12788"/>
                    <a:pt x="12788" y="0"/>
                    <a:pt x="28563" y="0"/>
                  </a:cubicBezTo>
                  <a:close/>
                </a:path>
              </a:pathLst>
            </a:custGeom>
            <a:solidFill>
              <a:srgbClr val="FFC211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rcRect t="233" b="233"/>
          <a:stretch>
            <a:fillRect/>
          </a:stretch>
        </p:blipFill>
        <p:spPr>
          <a:xfrm>
            <a:off x="3913861" y="7117676"/>
            <a:ext cx="2691593" cy="2691593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7176332" y="1928900"/>
            <a:ext cx="2710497" cy="2636685"/>
            <a:chOff x="0" y="0"/>
            <a:chExt cx="713876" cy="69443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13876" cy="694436"/>
            </a:xfrm>
            <a:custGeom>
              <a:avLst/>
              <a:gdLst/>
              <a:ahLst/>
              <a:cxnLst/>
              <a:rect l="l" t="t" r="r" b="b"/>
              <a:pathLst>
                <a:path w="713876" h="694436">
                  <a:moveTo>
                    <a:pt x="28563" y="0"/>
                  </a:moveTo>
                  <a:lnTo>
                    <a:pt x="685313" y="0"/>
                  </a:lnTo>
                  <a:cubicBezTo>
                    <a:pt x="701088" y="0"/>
                    <a:pt x="713876" y="12788"/>
                    <a:pt x="713876" y="28563"/>
                  </a:cubicBezTo>
                  <a:lnTo>
                    <a:pt x="713876" y="665873"/>
                  </a:lnTo>
                  <a:cubicBezTo>
                    <a:pt x="713876" y="681648"/>
                    <a:pt x="701088" y="694436"/>
                    <a:pt x="685313" y="694436"/>
                  </a:cubicBezTo>
                  <a:lnTo>
                    <a:pt x="28563" y="694436"/>
                  </a:lnTo>
                  <a:cubicBezTo>
                    <a:pt x="20987" y="694436"/>
                    <a:pt x="13722" y="691426"/>
                    <a:pt x="8366" y="686070"/>
                  </a:cubicBezTo>
                  <a:cubicBezTo>
                    <a:pt x="3009" y="680713"/>
                    <a:pt x="0" y="673448"/>
                    <a:pt x="0" y="665873"/>
                  </a:cubicBezTo>
                  <a:lnTo>
                    <a:pt x="0" y="28563"/>
                  </a:lnTo>
                  <a:cubicBezTo>
                    <a:pt x="0" y="12788"/>
                    <a:pt x="12788" y="0"/>
                    <a:pt x="28563" y="0"/>
                  </a:cubicBezTo>
                  <a:close/>
                </a:path>
              </a:pathLst>
            </a:custGeom>
            <a:solidFill>
              <a:srgbClr val="4F419A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7"/>
          <a:srcRect t="224" b="224"/>
          <a:stretch>
            <a:fillRect/>
          </a:stretch>
        </p:blipFill>
        <p:spPr>
          <a:xfrm>
            <a:off x="7157428" y="1909850"/>
            <a:ext cx="2691593" cy="2691593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14252810" y="7158009"/>
            <a:ext cx="2710497" cy="2636685"/>
            <a:chOff x="0" y="0"/>
            <a:chExt cx="713876" cy="69443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13876" cy="694436"/>
            </a:xfrm>
            <a:custGeom>
              <a:avLst/>
              <a:gdLst/>
              <a:ahLst/>
              <a:cxnLst/>
              <a:rect l="l" t="t" r="r" b="b"/>
              <a:pathLst>
                <a:path w="713876" h="694436">
                  <a:moveTo>
                    <a:pt x="28563" y="0"/>
                  </a:moveTo>
                  <a:lnTo>
                    <a:pt x="685313" y="0"/>
                  </a:lnTo>
                  <a:cubicBezTo>
                    <a:pt x="701088" y="0"/>
                    <a:pt x="713876" y="12788"/>
                    <a:pt x="713876" y="28563"/>
                  </a:cubicBezTo>
                  <a:lnTo>
                    <a:pt x="713876" y="665873"/>
                  </a:lnTo>
                  <a:cubicBezTo>
                    <a:pt x="713876" y="681648"/>
                    <a:pt x="701088" y="694436"/>
                    <a:pt x="685313" y="694436"/>
                  </a:cubicBezTo>
                  <a:lnTo>
                    <a:pt x="28563" y="694436"/>
                  </a:lnTo>
                  <a:cubicBezTo>
                    <a:pt x="20987" y="694436"/>
                    <a:pt x="13722" y="691426"/>
                    <a:pt x="8366" y="686070"/>
                  </a:cubicBezTo>
                  <a:cubicBezTo>
                    <a:pt x="3009" y="680713"/>
                    <a:pt x="0" y="673448"/>
                    <a:pt x="0" y="665873"/>
                  </a:cubicBezTo>
                  <a:lnTo>
                    <a:pt x="0" y="28563"/>
                  </a:lnTo>
                  <a:cubicBezTo>
                    <a:pt x="0" y="12788"/>
                    <a:pt x="12788" y="0"/>
                    <a:pt x="28563" y="0"/>
                  </a:cubicBez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249400" y="7124700"/>
            <a:ext cx="2704918" cy="2691593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3381456" y="4579992"/>
            <a:ext cx="2578447" cy="507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2500" dirty="0">
                <a:solidFill>
                  <a:srgbClr val="000000"/>
                </a:solidFill>
                <a:latin typeface="Arial Black" panose="020B0A04020102020204" pitchFamily="34" charset="0"/>
              </a:rPr>
              <a:t>THEORETICAL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712629" y="4579992"/>
            <a:ext cx="2048768" cy="507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2500">
                <a:solidFill>
                  <a:srgbClr val="000000"/>
                </a:solidFill>
                <a:latin typeface="Arial Black" panose="020B0A04020102020204" pitchFamily="34" charset="0"/>
              </a:rPr>
              <a:t>AESTHETIC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085398" y="4571390"/>
            <a:ext cx="3413610" cy="507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2500" dirty="0">
                <a:solidFill>
                  <a:srgbClr val="000000"/>
                </a:solidFill>
                <a:latin typeface="Arial Black" panose="020B0A04020102020204" pitchFamily="34" charset="0"/>
              </a:rPr>
              <a:t>INDIVIDUALISTIC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784645" y="6092296"/>
            <a:ext cx="2634471" cy="507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2500" dirty="0">
                <a:solidFill>
                  <a:srgbClr val="000000"/>
                </a:solidFill>
                <a:latin typeface="Arial Black" panose="020B0A04020102020204" pitchFamily="34" charset="0"/>
              </a:rPr>
              <a:t>UTILITARIAN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978515" y="6119446"/>
            <a:ext cx="1401514" cy="507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2500" dirty="0">
                <a:solidFill>
                  <a:srgbClr val="000000"/>
                </a:solidFill>
                <a:latin typeface="Arial Black" panose="020B0A04020102020204" pitchFamily="34" charset="0"/>
              </a:rPr>
              <a:t>SOCIAL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165092" y="6130546"/>
            <a:ext cx="2479923" cy="507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2500" dirty="0">
                <a:solidFill>
                  <a:srgbClr val="000000"/>
                </a:solidFill>
                <a:latin typeface="Arial Black" panose="020B0A04020102020204" pitchFamily="34" charset="0"/>
              </a:rPr>
              <a:t>TRADITIONAL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60245" y="5081007"/>
            <a:ext cx="3518270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KNOWLEDGE: INSTINCTIVE OR INTELLECTUAL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712629" y="5081007"/>
            <a:ext cx="4658864" cy="619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SURROUNDINGS: OBJECTIVE OR HARMONIOUS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085398" y="5081007"/>
            <a:ext cx="3535214" cy="619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POWER: COLLABORATIVE OR COMMANDING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08289" y="6656070"/>
            <a:ext cx="2907021" cy="621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UTILITY: SELFLESS OR RESOURCEFUL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007022" y="6657635"/>
            <a:ext cx="3024453" cy="619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OTHERS: INTENTIONAL OR ALTRUISTIC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165092" y="6631561"/>
            <a:ext cx="3327906" cy="93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METHODOLOGIES: RECEPTIVE OR STRUCTURED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-1654837" y="464852"/>
            <a:ext cx="20811131" cy="1055595"/>
            <a:chOff x="0" y="0"/>
            <a:chExt cx="5481121" cy="27801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481121" cy="278017"/>
            </a:xfrm>
            <a:custGeom>
              <a:avLst/>
              <a:gdLst/>
              <a:ahLst/>
              <a:cxnLst/>
              <a:rect l="l" t="t" r="r" b="b"/>
              <a:pathLst>
                <a:path w="5481121" h="278017">
                  <a:moveTo>
                    <a:pt x="0" y="0"/>
                  </a:moveTo>
                  <a:lnTo>
                    <a:pt x="5481121" y="0"/>
                  </a:lnTo>
                  <a:lnTo>
                    <a:pt x="5481121" y="278017"/>
                  </a:lnTo>
                  <a:lnTo>
                    <a:pt x="0" y="2780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CE021A"/>
              </a:solidFill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211151" y="543573"/>
            <a:ext cx="15079153" cy="842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Arial Black" panose="020B0A04020102020204" pitchFamily="34" charset="0"/>
              </a:rPr>
              <a:t>Driving Forces – Motivators</a:t>
            </a:r>
          </a:p>
        </p:txBody>
      </p:sp>
    </p:spTree>
    <p:extLst>
      <p:ext uri="{BB962C8B-B14F-4D97-AF65-F5344CB8AC3E}">
        <p14:creationId xmlns:p14="http://schemas.microsoft.com/office/powerpoint/2010/main" val="30865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"/>
                            </p:stCondLst>
                            <p:childTnLst>
                              <p:par>
                                <p:cTn id="1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346" b="11130"/>
          <a:stretch/>
        </p:blipFill>
        <p:spPr>
          <a:xfrm flipV="1">
            <a:off x="13558654" y="-2"/>
            <a:ext cx="4729346" cy="61853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590" b="14117"/>
          <a:stretch/>
        </p:blipFill>
        <p:spPr>
          <a:xfrm flipH="1">
            <a:off x="-2" y="4309579"/>
            <a:ext cx="4505415" cy="5977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06C5D4-733E-6682-9C19-50407E768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230" y="1195668"/>
            <a:ext cx="7775540" cy="8936256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46704" y="-2463467"/>
            <a:ext cx="1542143" cy="9835553"/>
            <a:chOff x="0" y="0"/>
            <a:chExt cx="660400" cy="3522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522390"/>
            </a:xfrm>
            <a:custGeom>
              <a:avLst/>
              <a:gdLst/>
              <a:ahLst/>
              <a:cxnLst/>
              <a:rect l="l" t="t" r="r" b="b"/>
              <a:pathLst>
                <a:path w="660400" h="352239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88690"/>
                  </a:cubicBezTo>
                  <a:lnTo>
                    <a:pt x="660400" y="3522390"/>
                  </a:lnTo>
                  <a:lnTo>
                    <a:pt x="0" y="3522390"/>
                  </a:lnTo>
                  <a:lnTo>
                    <a:pt x="0" y="391015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CE02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31813" y="1836281"/>
            <a:ext cx="9182100" cy="116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7200" dirty="0">
                <a:solidFill>
                  <a:srgbClr val="FFFFFF"/>
                </a:solidFill>
                <a:latin typeface="Arial Black" panose="020B0A04020102020204" pitchFamily="34" charset="0"/>
              </a:rPr>
              <a:t>DRIVING FORCES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14251" y="3599428"/>
            <a:ext cx="7676873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6 Motivator Types.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Subdivided in 12 Driving Forces.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the key to understanding engagement and fulfillment.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591" b="14117"/>
          <a:stretch/>
        </p:blipFill>
        <p:spPr>
          <a:xfrm flipH="1">
            <a:off x="-1" y="4309579"/>
            <a:ext cx="4505416" cy="59774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0D74B1D-3D3F-8D7D-7D85-B914A26DD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7098" y="815812"/>
            <a:ext cx="6445211" cy="865537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7"/>
          <p:cNvSpPr/>
          <p:nvPr/>
        </p:nvSpPr>
        <p:spPr>
          <a:xfrm>
            <a:off x="2041687" y="5901946"/>
            <a:ext cx="14204626" cy="0"/>
          </a:xfrm>
          <a:prstGeom prst="line">
            <a:avLst/>
          </a:prstGeom>
          <a:ln w="190500" cap="flat">
            <a:solidFill>
              <a:srgbClr val="CE02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TextBox 39"/>
          <p:cNvSpPr txBox="1"/>
          <p:nvPr/>
        </p:nvSpPr>
        <p:spPr>
          <a:xfrm>
            <a:off x="1771941" y="4596839"/>
            <a:ext cx="3260795" cy="940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 person values knowledge, learning and discovery.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953100" y="6305365"/>
            <a:ext cx="4977354" cy="940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person values practicality, usefulness and gaining a return on all investments of time, talent and resources.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2049532" y="4596839"/>
            <a:ext cx="3535214" cy="947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a person values individuality, status, renown and person influence.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7179978" y="4460163"/>
            <a:ext cx="3683751" cy="940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the beauty and form in a person’s surroundings impact and influence their experience.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8553198" y="6303355"/>
            <a:ext cx="3024453" cy="940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a person values giving, being of service and helping others.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3424329" y="6217266"/>
            <a:ext cx="3869704" cy="940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a person values meaningful and defined systems that align with their personal beliefs.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5"/>
          <p:cNvGrpSpPr/>
          <p:nvPr/>
        </p:nvGrpSpPr>
        <p:grpSpPr>
          <a:xfrm>
            <a:off x="-1654837" y="464852"/>
            <a:ext cx="20811131" cy="1055595"/>
            <a:chOff x="0" y="0"/>
            <a:chExt cx="5481121" cy="27801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481121" cy="278017"/>
            </a:xfrm>
            <a:custGeom>
              <a:avLst/>
              <a:gdLst/>
              <a:ahLst/>
              <a:cxnLst/>
              <a:rect l="l" t="t" r="r" b="b"/>
              <a:pathLst>
                <a:path w="5481121" h="278017">
                  <a:moveTo>
                    <a:pt x="0" y="0"/>
                  </a:moveTo>
                  <a:lnTo>
                    <a:pt x="5481121" y="0"/>
                  </a:lnTo>
                  <a:lnTo>
                    <a:pt x="5481121" y="278017"/>
                  </a:lnTo>
                  <a:lnTo>
                    <a:pt x="0" y="2780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CE021A"/>
              </a:solidFill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211151" y="543573"/>
            <a:ext cx="15079153" cy="842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Arial Black" panose="020B0A04020102020204" pitchFamily="34" charset="0"/>
              </a:rPr>
              <a:t>Motivator Types</a:t>
            </a:r>
          </a:p>
        </p:txBody>
      </p:sp>
      <p:pic>
        <p:nvPicPr>
          <p:cNvPr id="49" name="Picture 48" descr="Logo">
            <a:extLst>
              <a:ext uri="{FF2B5EF4-FFF2-40B4-BE49-F238E27FC236}">
                <a16:creationId xmlns:a16="http://schemas.microsoft.com/office/drawing/2014/main" id="{F1C1E9D6-59A1-ACD3-9226-371D03ED1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49" y="1578746"/>
            <a:ext cx="3336991" cy="3336991"/>
          </a:xfrm>
          <a:prstGeom prst="rect">
            <a:avLst/>
          </a:prstGeom>
        </p:spPr>
      </p:pic>
      <p:pic>
        <p:nvPicPr>
          <p:cNvPr id="50" name="Picture 49" descr="A picture containing icon&#10;&#10;Description automatically generated">
            <a:extLst>
              <a:ext uri="{FF2B5EF4-FFF2-40B4-BE49-F238E27FC236}">
                <a16:creationId xmlns:a16="http://schemas.microsoft.com/office/drawing/2014/main" id="{90F50E42-C980-D38D-70D7-1ED2D055D9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916147"/>
            <a:ext cx="3092355" cy="3092355"/>
          </a:xfrm>
          <a:prstGeom prst="rect">
            <a:avLst/>
          </a:prstGeom>
        </p:spPr>
      </p:pic>
      <p:pic>
        <p:nvPicPr>
          <p:cNvPr id="51" name="Picture 50" descr="Icon">
            <a:extLst>
              <a:ext uri="{FF2B5EF4-FFF2-40B4-BE49-F238E27FC236}">
                <a16:creationId xmlns:a16="http://schemas.microsoft.com/office/drawing/2014/main" id="{4F8A57B1-8D12-0202-7535-7642854EC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48" y="1592808"/>
            <a:ext cx="3092356" cy="3092356"/>
          </a:xfrm>
          <a:prstGeom prst="rect">
            <a:avLst/>
          </a:prstGeom>
        </p:spPr>
      </p:pic>
      <p:pic>
        <p:nvPicPr>
          <p:cNvPr id="52" name="Picture 51" descr="A picture containing text, dark">
            <a:extLst>
              <a:ext uri="{FF2B5EF4-FFF2-40B4-BE49-F238E27FC236}">
                <a16:creationId xmlns:a16="http://schemas.microsoft.com/office/drawing/2014/main" id="{29DA59A7-83B1-2468-4B40-1D04BBB75F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755" y="1464512"/>
            <a:ext cx="3390900" cy="3390900"/>
          </a:xfrm>
          <a:prstGeom prst="rect">
            <a:avLst/>
          </a:prstGeom>
        </p:spPr>
      </p:pic>
      <p:pic>
        <p:nvPicPr>
          <p:cNvPr id="53" name="Picture 52" descr="Logo">
            <a:extLst>
              <a:ext uri="{FF2B5EF4-FFF2-40B4-BE49-F238E27FC236}">
                <a16:creationId xmlns:a16="http://schemas.microsoft.com/office/drawing/2014/main" id="{49222163-C77E-4F0E-7D70-74582C7C54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48" y="6989616"/>
            <a:ext cx="3092355" cy="3092355"/>
          </a:xfrm>
          <a:prstGeom prst="rect">
            <a:avLst/>
          </a:prstGeom>
        </p:spPr>
      </p:pic>
      <p:pic>
        <p:nvPicPr>
          <p:cNvPr id="54" name="Picture 53" descr="Qr code">
            <a:extLst>
              <a:ext uri="{FF2B5EF4-FFF2-40B4-BE49-F238E27FC236}">
                <a16:creationId xmlns:a16="http://schemas.microsoft.com/office/drawing/2014/main" id="{46DC6B84-612D-3C08-704B-1EFACB32FB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683" y="6687299"/>
            <a:ext cx="3562350" cy="3562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31ADAD-B2F0-6EFB-87C0-47C77B536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38983"/>
            <a:ext cx="9982200" cy="96090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725" b="12034"/>
          <a:stretch/>
        </p:blipFill>
        <p:spPr>
          <a:xfrm flipH="1" flipV="1">
            <a:off x="-1" y="-2"/>
            <a:ext cx="4656585" cy="61223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725" b="8889"/>
          <a:stretch/>
        </p:blipFill>
        <p:spPr>
          <a:xfrm>
            <a:off x="13631415" y="3945747"/>
            <a:ext cx="4656585" cy="63412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95033" y="885883"/>
            <a:ext cx="11497933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Arial Black" panose="020B0A04020102020204" pitchFamily="34" charset="0"/>
              </a:rPr>
              <a:t>Driving Forces Clusters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90800" y="2675279"/>
            <a:ext cx="6479062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Primary Drivers: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Top 4 Driving Forces.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Key factors that move you into action and influence your decisions.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Situational Drivers: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Middle 4 Driving Forces.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come into play situationally.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Indifferent Drivers: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Last 4 Driving Forces.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cause an adverse reaction when interaction with people or tasks focus on one or more of these drivers.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83B6A-96B1-57D5-56AD-9EC2E20E9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2432734"/>
            <a:ext cx="7239000" cy="696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2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5405992">
            <a:off x="5158134" y="5155381"/>
            <a:ext cx="81962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9A1356-085E-FB09-FCE6-A945DE0D1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766" y="1308140"/>
            <a:ext cx="6473560" cy="7648875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46C55F1F-01FD-2180-0EC1-D07919AD6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19503">
            <a:off x="7604780" y="5662917"/>
            <a:ext cx="3461674" cy="726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74FAC2-2D34-841E-D4D8-762085F3B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27" r="43162"/>
          <a:stretch/>
        </p:blipFill>
        <p:spPr>
          <a:xfrm>
            <a:off x="1229185" y="1874480"/>
            <a:ext cx="6954433" cy="65161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91451"/>
            <a:ext cx="162306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Driving Forces and Work Engagement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76800" y="3173730"/>
            <a:ext cx="9705391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key to fulfillment and engagement in the workplace is found in the Primary Drivers.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most or all 4 are filled/fulfilled, people are engaged in and enjoy their work.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– company mission, role within the organization, etc.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B8B203B4-BB19-A735-5543-AB5799AAACCE}"/>
              </a:ext>
            </a:extLst>
          </p:cNvPr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94BCA88C-9361-42B2-9BF1-60446399D01B}"/>
              </a:ext>
            </a:extLst>
          </p:cNvPr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3728560" y="1436588"/>
            <a:ext cx="4077941" cy="14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INTELLECTUAL &gt;&gt;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28560" y="3219896"/>
            <a:ext cx="407794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 by opportunities to learn, acquire knowledge, and discovery of the truth.</a:t>
            </a:r>
          </a:p>
          <a:p>
            <a:pPr marL="285750" lvl="0" indent="-285750">
              <a:buFontTx/>
              <a:buChar char="-"/>
            </a:pP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knowledge for the sake of knowledge.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95528" y="1436588"/>
            <a:ext cx="4234275" cy="144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INSTINCTIVE</a:t>
            </a:r>
          </a:p>
          <a:p>
            <a:pPr algn="ctr">
              <a:lnSpc>
                <a:spcPts val="5880"/>
              </a:lnSpc>
            </a:pP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&lt;&lt;</a:t>
            </a:r>
          </a:p>
        </p:txBody>
      </p:sp>
      <p:sp>
        <p:nvSpPr>
          <p:cNvPr id="7" name="AutoShape 7"/>
          <p:cNvSpPr/>
          <p:nvPr/>
        </p:nvSpPr>
        <p:spPr>
          <a:xfrm rot="-5405992">
            <a:off x="3785628" y="5129213"/>
            <a:ext cx="81962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8666886" y="3220237"/>
            <a:ext cx="3887685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 by utilizing past experiences, intuition and seeking specific knowledge when necessary.</a:t>
            </a:r>
          </a:p>
          <a:p>
            <a:pPr marL="285750" lvl="0" indent="-285750">
              <a:buFontTx/>
              <a:buChar char="-"/>
            </a:pP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knowledge that serves their specific purpose.</a:t>
            </a:r>
          </a:p>
        </p:txBody>
      </p:sp>
      <p:sp>
        <p:nvSpPr>
          <p:cNvPr id="9" name="AutoShape 9"/>
          <p:cNvSpPr/>
          <p:nvPr/>
        </p:nvSpPr>
        <p:spPr>
          <a:xfrm rot="-5405992">
            <a:off x="9043428" y="5129213"/>
            <a:ext cx="81962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051046" y="4634557"/>
            <a:ext cx="5981006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motivator continuum focuses on Knowledge.  </a:t>
            </a:r>
          </a:p>
          <a:p>
            <a:pPr algn="ctr"/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 person values knowledge, learning and discovery. 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gather and use information.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5F784D-AC8A-FA08-EFCF-9363BEE1C98F}"/>
              </a:ext>
            </a:extLst>
          </p:cNvPr>
          <p:cNvSpPr/>
          <p:nvPr/>
        </p:nvSpPr>
        <p:spPr>
          <a:xfrm>
            <a:off x="2555650" y="1866900"/>
            <a:ext cx="2971800" cy="25717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">
            <a:extLst>
              <a:ext uri="{FF2B5EF4-FFF2-40B4-BE49-F238E27FC236}">
                <a16:creationId xmlns:a16="http://schemas.microsoft.com/office/drawing/2014/main" id="{6F28B197-73AF-D482-2C63-80CAB6728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63" y="1789891"/>
            <a:ext cx="2725773" cy="272577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3728560" y="1436588"/>
            <a:ext cx="4077941" cy="144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RESOURCEFUL</a:t>
            </a:r>
          </a:p>
          <a:p>
            <a:pPr algn="ctr">
              <a:lnSpc>
                <a:spcPts val="5880"/>
              </a:lnSpc>
            </a:pP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&gt;&gt;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627222" y="3207119"/>
            <a:ext cx="407794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Driven by practical results, maximizing both efficiency and returns on investments of time, talent, energy and resources.</a:t>
            </a:r>
          </a:p>
          <a:p>
            <a:pPr marL="285750" lvl="0" indent="-285750">
              <a:buFontTx/>
              <a:buChar char="-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They see their time as incredibly valuable and don’t like to waste their time.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95528" y="1436588"/>
            <a:ext cx="4234275" cy="144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SELFLESS</a:t>
            </a:r>
          </a:p>
          <a:p>
            <a:pPr algn="ctr">
              <a:lnSpc>
                <a:spcPts val="5880"/>
              </a:lnSpc>
            </a:pP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&lt;&lt;</a:t>
            </a:r>
          </a:p>
        </p:txBody>
      </p:sp>
      <p:sp>
        <p:nvSpPr>
          <p:cNvPr id="7" name="AutoShape 7"/>
          <p:cNvSpPr/>
          <p:nvPr/>
        </p:nvSpPr>
        <p:spPr>
          <a:xfrm rot="-5405992">
            <a:off x="3785628" y="5129213"/>
            <a:ext cx="81962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8607552" y="3207119"/>
            <a:ext cx="3887685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Driven by completing tasks for the sake of completion, with little expectation of personal return.  </a:t>
            </a:r>
          </a:p>
          <a:p>
            <a:pPr marL="285750" lvl="0" indent="-285750">
              <a:buFontTx/>
              <a:buChar char="-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They see the task itself and its completion as valuable.</a:t>
            </a:r>
          </a:p>
        </p:txBody>
      </p:sp>
      <p:sp>
        <p:nvSpPr>
          <p:cNvPr id="9" name="AutoShape 9"/>
          <p:cNvSpPr/>
          <p:nvPr/>
        </p:nvSpPr>
        <p:spPr>
          <a:xfrm rot="-5405992">
            <a:off x="9043428" y="5129213"/>
            <a:ext cx="81962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847377" y="4669942"/>
            <a:ext cx="6524626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This motivator continuum focus on Utility.</a:t>
            </a:r>
          </a:p>
          <a:p>
            <a:pPr algn="ctr"/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person values practicality, usefulness and gaining a return on all investments of time, talent and resources.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How a person values tasks and their practicality.</a:t>
            </a:r>
          </a:p>
        </p:txBody>
      </p:sp>
      <p:sp>
        <p:nvSpPr>
          <p:cNvPr id="13" name="TextBox 13"/>
          <p:cNvSpPr txBox="1"/>
          <p:nvPr/>
        </p:nvSpPr>
        <p:spPr>
          <a:xfrm rot="10800000">
            <a:off x="2139761" y="1543880"/>
            <a:ext cx="3712798" cy="2748700"/>
          </a:xfrm>
          <a:prstGeom prst="rect">
            <a:avLst/>
          </a:prstGeom>
          <a:solidFill>
            <a:srgbClr val="F6C446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3AB1AE-6358-0D12-A2FA-B3B8913205CD}"/>
              </a:ext>
            </a:extLst>
          </p:cNvPr>
          <p:cNvSpPr/>
          <p:nvPr/>
        </p:nvSpPr>
        <p:spPr>
          <a:xfrm>
            <a:off x="2510259" y="1921241"/>
            <a:ext cx="2971800" cy="25717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B5606217-3D4C-5DA3-A72A-BE39583E6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08" y="1832768"/>
            <a:ext cx="2748702" cy="27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6188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1008</Words>
  <Application>Microsoft Office PowerPoint</Application>
  <PresentationFormat>Custom</PresentationFormat>
  <Paragraphs>156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Montserrat</vt:lpstr>
      <vt:lpstr>Raleway</vt:lpstr>
      <vt:lpstr>Arial</vt:lpstr>
      <vt:lpstr>Arial Black</vt:lpstr>
      <vt:lpstr>Calibri</vt:lpstr>
      <vt:lpstr>Quicksand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Forces - Motivators Training</dc:title>
  <cp:lastModifiedBy>Sueann Casey</cp:lastModifiedBy>
  <cp:revision>7</cp:revision>
  <dcterms:created xsi:type="dcterms:W3CDTF">2006-08-16T00:00:00Z</dcterms:created>
  <dcterms:modified xsi:type="dcterms:W3CDTF">2022-12-01T23:13:50Z</dcterms:modified>
  <dc:identifier>DAFRnAjoNUg</dc:identifier>
</cp:coreProperties>
</file>