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57" r:id="rId4"/>
    <p:sldId id="259" r:id="rId5"/>
    <p:sldId id="260" r:id="rId6"/>
    <p:sldId id="261" r:id="rId7"/>
    <p:sldId id="270" r:id="rId8"/>
    <p:sldId id="288" r:id="rId9"/>
    <p:sldId id="289" r:id="rId10"/>
    <p:sldId id="290" r:id="rId11"/>
    <p:sldId id="292" r:id="rId12"/>
    <p:sldId id="291" r:id="rId13"/>
    <p:sldId id="293" r:id="rId14"/>
    <p:sldId id="264" r:id="rId15"/>
    <p:sldId id="272" r:id="rId16"/>
    <p:sldId id="294" r:id="rId17"/>
    <p:sldId id="273" r:id="rId18"/>
  </p:sldIdLst>
  <p:sldSz cx="18288000" cy="10287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Bold" panose="00000800000000000000" pitchFamily="2" charset="0"/>
      <p:bold r:id="rId29"/>
    </p:embeddedFont>
    <p:embeddedFont>
      <p:font typeface="Quicksand Bold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19A"/>
    <a:srgbClr val="D12130"/>
    <a:srgbClr val="3333FF"/>
    <a:srgbClr val="F8F200"/>
    <a:srgbClr val="FFFF00"/>
    <a:srgbClr val="CE021A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0" autoAdjust="0"/>
    <p:restoredTop sz="94601" autoAdjust="0"/>
  </p:normalViewPr>
  <p:slideViewPr>
    <p:cSldViewPr>
      <p:cViewPr varScale="1">
        <p:scale>
          <a:sx n="62" d="100"/>
          <a:sy n="62" d="100"/>
        </p:scale>
        <p:origin x="13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C13B9-CBCF-441D-8922-8B192FBE416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06A4-D1AD-49CA-A257-8155CB9D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8F777-CC4D-1C46-AA69-751FC65CF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5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06A4-D1AD-49CA-A257-8155CB9DDC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.sv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12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tiff"/><Relationship Id="rId5" Type="http://schemas.openxmlformats.org/officeDocument/2006/relationships/image" Target="../media/image10.jpe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8889"/>
          <a:stretch/>
        </p:blipFill>
        <p:spPr>
          <a:xfrm>
            <a:off x="13631415" y="3945747"/>
            <a:ext cx="4656585" cy="63412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12034"/>
          <a:stretch/>
        </p:blipFill>
        <p:spPr>
          <a:xfrm flipH="1" flipV="1">
            <a:off x="-1" y="-2"/>
            <a:ext cx="4656585" cy="6122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74321" y="1028700"/>
            <a:ext cx="6739358" cy="16089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5963" r="9823"/>
          <a:stretch>
            <a:fillRect/>
          </a:stretch>
        </p:blipFill>
        <p:spPr>
          <a:xfrm>
            <a:off x="8374562" y="7691047"/>
            <a:ext cx="1538876" cy="20735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D58E9-D54B-82F3-AF84-A9E23DC71F21}"/>
              </a:ext>
            </a:extLst>
          </p:cNvPr>
          <p:cNvGrpSpPr/>
          <p:nvPr/>
        </p:nvGrpSpPr>
        <p:grpSpPr>
          <a:xfrm>
            <a:off x="1892689" y="3533699"/>
            <a:ext cx="14502622" cy="5474964"/>
            <a:chOff x="1892689" y="3579909"/>
            <a:chExt cx="14502622" cy="5474964"/>
          </a:xfrm>
        </p:grpSpPr>
        <p:sp>
          <p:nvSpPr>
            <p:cNvPr id="6" name="TextBox 6"/>
            <p:cNvSpPr txBox="1"/>
            <p:nvPr/>
          </p:nvSpPr>
          <p:spPr>
            <a:xfrm>
              <a:off x="1892689" y="3579909"/>
              <a:ext cx="14502622" cy="1959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59"/>
                </a:lnSpc>
              </a:pPr>
              <a:r>
                <a:rPr lang="en-US" sz="9600" dirty="0">
                  <a:solidFill>
                    <a:srgbClr val="D1213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Indigo Report Debrief</a:t>
              </a:r>
              <a:endParaRPr lang="en-US" sz="96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6614366" y="6041109"/>
              <a:ext cx="5059268" cy="3013764"/>
              <a:chOff x="0" y="19050"/>
              <a:chExt cx="1332482" cy="7937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129303"/>
                <a:ext cx="1332482" cy="218794"/>
              </a:xfrm>
              <a:custGeom>
                <a:avLst/>
                <a:gdLst/>
                <a:ahLst/>
                <a:cxnLst/>
                <a:rect l="l" t="t" r="r" b="b"/>
                <a:pathLst>
                  <a:path w="1332482" h="218794">
                    <a:moveTo>
                      <a:pt x="0" y="0"/>
                    </a:moveTo>
                    <a:lnTo>
                      <a:pt x="1332482" y="0"/>
                    </a:lnTo>
                    <a:lnTo>
                      <a:pt x="1332482" y="218794"/>
                    </a:lnTo>
                    <a:lnTo>
                      <a:pt x="0" y="218794"/>
                    </a:lnTo>
                    <a:close/>
                  </a:path>
                </a:pathLst>
              </a:custGeom>
              <a:solidFill>
                <a:srgbClr val="4F419A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9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7480134" y="6605786"/>
              <a:ext cx="332773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3972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 Jan 2023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1ADAD-B2F0-6EFB-87C0-47C77B53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38983"/>
            <a:ext cx="9982200" cy="96090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346" b="11130"/>
          <a:stretch/>
        </p:blipFill>
        <p:spPr>
          <a:xfrm flipV="1">
            <a:off x="13558654" y="-2"/>
            <a:ext cx="4729346" cy="6185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590" b="14117"/>
          <a:stretch/>
        </p:blipFill>
        <p:spPr>
          <a:xfrm flipH="1">
            <a:off x="-2" y="4309579"/>
            <a:ext cx="4505415" cy="5977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06C5D4-733E-6682-9C19-50407E768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58998"/>
            <a:ext cx="8764570" cy="100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3423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BB7EEFA5-EC3B-22AE-3069-3EEC955B7DC9}"/>
              </a:ext>
            </a:extLst>
          </p:cNvPr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A980A19C-6FF1-5665-8436-A920FC220FEC}"/>
              </a:ext>
            </a:extLst>
          </p:cNvPr>
          <p:cNvGrpSpPr/>
          <p:nvPr/>
        </p:nvGrpSpPr>
        <p:grpSpPr>
          <a:xfrm rot="-10800000">
            <a:off x="13095423" y="9415747"/>
            <a:ext cx="6046498" cy="1831245"/>
            <a:chOff x="0" y="0"/>
            <a:chExt cx="17737871" cy="537210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AED39ED-0A60-11F1-F0D7-DF88596F561D}"/>
                </a:ext>
              </a:extLst>
            </p:cNvPr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73CD88-C5FE-B8E0-7FCC-FC6367A79213}"/>
              </a:ext>
            </a:extLst>
          </p:cNvPr>
          <p:cNvGrpSpPr/>
          <p:nvPr/>
        </p:nvGrpSpPr>
        <p:grpSpPr>
          <a:xfrm>
            <a:off x="4895753" y="15951"/>
            <a:ext cx="8050926" cy="10819217"/>
            <a:chOff x="4846561" y="647700"/>
            <a:chExt cx="8050926" cy="1081921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C15E86F-7DFD-38C3-7F29-5D81FC39198C}"/>
                </a:ext>
              </a:extLst>
            </p:cNvPr>
            <p:cNvSpPr/>
            <p:nvPr/>
          </p:nvSpPr>
          <p:spPr>
            <a:xfrm>
              <a:off x="4916326" y="717465"/>
              <a:ext cx="7911395" cy="10676896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4D13E96-35A1-7A44-E9A4-6FAC9A88593D}"/>
                </a:ext>
              </a:extLst>
            </p:cNvPr>
            <p:cNvSpPr/>
            <p:nvPr/>
          </p:nvSpPr>
          <p:spPr>
            <a:xfrm>
              <a:off x="4846561" y="647700"/>
              <a:ext cx="8050926" cy="10819217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DFF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D339E60C-249A-5E78-900F-641C262BC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60690" flipV="1">
            <a:off x="2637436" y="3452278"/>
            <a:ext cx="2571115" cy="7263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C0D14F-27DC-B98E-F6AC-C9935081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523550" flipV="1">
            <a:off x="11611930" y="6951993"/>
            <a:ext cx="2571115" cy="7263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BFE8E-C149-42A5-F8A1-57D38BE3820E}"/>
              </a:ext>
            </a:extLst>
          </p:cNvPr>
          <p:cNvGrpSpPr/>
          <p:nvPr/>
        </p:nvGrpSpPr>
        <p:grpSpPr>
          <a:xfrm>
            <a:off x="515087" y="3535587"/>
            <a:ext cx="3872050" cy="3230761"/>
            <a:chOff x="0" y="-38100"/>
            <a:chExt cx="1019799" cy="85090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3D80C4D-53E5-6E49-5BA0-1EA41ED6332F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635A7491-10D7-B844-E9A7-D8E7C5075D6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4" name="TextBox 14">
            <a:extLst>
              <a:ext uri="{FF2B5EF4-FFF2-40B4-BE49-F238E27FC236}">
                <a16:creationId xmlns:a16="http://schemas.microsoft.com/office/drawing/2014/main" id="{B12F21DE-989F-EB2E-6693-ED33EDFC38DF}"/>
              </a:ext>
            </a:extLst>
          </p:cNvPr>
          <p:cNvSpPr txBox="1"/>
          <p:nvPr/>
        </p:nvSpPr>
        <p:spPr>
          <a:xfrm>
            <a:off x="908061" y="4007518"/>
            <a:ext cx="3086101" cy="769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Are you leveraging your strengths?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87255-0D3D-E2B0-5E7D-6DE17394CB3C}"/>
              </a:ext>
            </a:extLst>
          </p:cNvPr>
          <p:cNvGrpSpPr/>
          <p:nvPr/>
        </p:nvGrpSpPr>
        <p:grpSpPr>
          <a:xfrm>
            <a:off x="13653722" y="5425560"/>
            <a:ext cx="3872050" cy="3493794"/>
            <a:chOff x="0" y="-38100"/>
            <a:chExt cx="1019799" cy="850900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2A3D46C-857E-19FF-6FEB-6D950996FE90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339156A7-D7E8-CF34-BE38-BC02094DA26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46" name="TextBox 14">
            <a:extLst>
              <a:ext uri="{FF2B5EF4-FFF2-40B4-BE49-F238E27FC236}">
                <a16:creationId xmlns:a16="http://schemas.microsoft.com/office/drawing/2014/main" id="{D4CE80EA-3C29-E9C8-C491-6B4E3174CF76}"/>
              </a:ext>
            </a:extLst>
          </p:cNvPr>
          <p:cNvSpPr txBox="1"/>
          <p:nvPr/>
        </p:nvSpPr>
        <p:spPr>
          <a:xfrm>
            <a:off x="14011506" y="5641992"/>
            <a:ext cx="3256814" cy="1565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How do you contribute to teams or groups you are a part of??</a:t>
            </a:r>
          </a:p>
        </p:txBody>
      </p:sp>
    </p:spTree>
    <p:extLst>
      <p:ext uri="{BB962C8B-B14F-4D97-AF65-F5344CB8AC3E}">
        <p14:creationId xmlns:p14="http://schemas.microsoft.com/office/powerpoint/2010/main" val="230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BB7EEFA5-EC3B-22AE-3069-3EEC955B7DC9}"/>
              </a:ext>
            </a:extLst>
          </p:cNvPr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A980A19C-6FF1-5665-8436-A920FC220FEC}"/>
              </a:ext>
            </a:extLst>
          </p:cNvPr>
          <p:cNvGrpSpPr/>
          <p:nvPr/>
        </p:nvGrpSpPr>
        <p:grpSpPr>
          <a:xfrm rot="-10800000">
            <a:off x="13095423" y="9415747"/>
            <a:ext cx="6046498" cy="1831245"/>
            <a:chOff x="0" y="0"/>
            <a:chExt cx="17737871" cy="537210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AED39ED-0A60-11F1-F0D7-DF88596F561D}"/>
                </a:ext>
              </a:extLst>
            </p:cNvPr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73CD88-C5FE-B8E0-7FCC-FC6367A79213}"/>
              </a:ext>
            </a:extLst>
          </p:cNvPr>
          <p:cNvGrpSpPr/>
          <p:nvPr/>
        </p:nvGrpSpPr>
        <p:grpSpPr>
          <a:xfrm>
            <a:off x="4895753" y="15951"/>
            <a:ext cx="8050926" cy="10819217"/>
            <a:chOff x="4846561" y="647700"/>
            <a:chExt cx="8050926" cy="1081921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C15E86F-7DFD-38C3-7F29-5D81FC39198C}"/>
                </a:ext>
              </a:extLst>
            </p:cNvPr>
            <p:cNvSpPr/>
            <p:nvPr/>
          </p:nvSpPr>
          <p:spPr>
            <a:xfrm>
              <a:off x="4916326" y="717465"/>
              <a:ext cx="7911395" cy="10676896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4D13E96-35A1-7A44-E9A4-6FAC9A88593D}"/>
                </a:ext>
              </a:extLst>
            </p:cNvPr>
            <p:cNvSpPr/>
            <p:nvPr/>
          </p:nvSpPr>
          <p:spPr>
            <a:xfrm>
              <a:off x="4846561" y="647700"/>
              <a:ext cx="8050926" cy="10819217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DFF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9A04D98-649A-9CC6-CA64-B4E5E4326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53814">
            <a:off x="2681101" y="1600122"/>
            <a:ext cx="2571115" cy="7263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606399C-349A-E2D0-FE45-335390070A43}"/>
              </a:ext>
            </a:extLst>
          </p:cNvPr>
          <p:cNvGrpSpPr/>
          <p:nvPr/>
        </p:nvGrpSpPr>
        <p:grpSpPr>
          <a:xfrm>
            <a:off x="296481" y="246336"/>
            <a:ext cx="3872050" cy="3230761"/>
            <a:chOff x="0" y="-38100"/>
            <a:chExt cx="1019799" cy="850900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A514A27-6892-2029-D763-71B8443DAD88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1693ED5-3912-0CCE-20DC-A501A590D25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1" name="TextBox 14">
            <a:extLst>
              <a:ext uri="{FF2B5EF4-FFF2-40B4-BE49-F238E27FC236}">
                <a16:creationId xmlns:a16="http://schemas.microsoft.com/office/drawing/2014/main" id="{8BCEB022-F379-B8E2-0C64-B7E177E5D0AF}"/>
              </a:ext>
            </a:extLst>
          </p:cNvPr>
          <p:cNvSpPr txBox="1"/>
          <p:nvPr/>
        </p:nvSpPr>
        <p:spPr>
          <a:xfrm>
            <a:off x="685800" y="800100"/>
            <a:ext cx="3086101" cy="769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Use these skills most.</a:t>
            </a:r>
          </a:p>
        </p:txBody>
      </p:sp>
    </p:spTree>
    <p:extLst>
      <p:ext uri="{BB962C8B-B14F-4D97-AF65-F5344CB8AC3E}">
        <p14:creationId xmlns:p14="http://schemas.microsoft.com/office/powerpoint/2010/main" val="315651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C08D57-3120-218E-FABA-D705C1B6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222" y="1259018"/>
            <a:ext cx="6908961" cy="767662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FFDCD656-C2D7-3B32-AA80-DBB47757C58C}"/>
              </a:ext>
            </a:extLst>
          </p:cNvPr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BDC2E-F4B0-0D03-C365-96B0C43B1F48}"/>
              </a:ext>
            </a:extLst>
          </p:cNvPr>
          <p:cNvSpPr txBox="1"/>
          <p:nvPr/>
        </p:nvSpPr>
        <p:spPr>
          <a:xfrm>
            <a:off x="1752600" y="1767797"/>
            <a:ext cx="6765572" cy="6257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610" tIns="50610" rIns="50610" bIns="50610" numCol="1" spcCol="37947" rtlCol="0" anchor="ctr">
            <a:spAutoFit/>
          </a:bodyPr>
          <a:lstStyle/>
          <a:p>
            <a:pPr marL="0" marR="0" lvl="0" indent="0" algn="l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Human Skills.</a:t>
            </a:r>
          </a:p>
          <a:p>
            <a:pPr marL="0" marR="0" lvl="0" indent="0" algn="l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Skills are learned.</a:t>
            </a:r>
          </a:p>
          <a:p>
            <a:pPr marL="0" marR="0" lvl="0" indent="0" algn="ctr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Some are naturally 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easier/harder for you 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and…</a:t>
            </a:r>
          </a:p>
          <a:p>
            <a:pPr marL="0" marR="0" lvl="0" indent="0" algn="ctr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Brain science proves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you can learn any skill!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0F8F9321-58FF-F743-3312-F4FB78EB7FF9}"/>
              </a:ext>
            </a:extLst>
          </p:cNvPr>
          <p:cNvSpPr/>
          <p:nvPr/>
        </p:nvSpPr>
        <p:spPr>
          <a:xfrm rot="5400000">
            <a:off x="14266935" y="4978462"/>
            <a:ext cx="6492240" cy="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0E25708D-B639-3CC8-5B93-7050CED50CF9}"/>
              </a:ext>
            </a:extLst>
          </p:cNvPr>
          <p:cNvSpPr/>
          <p:nvPr/>
        </p:nvSpPr>
        <p:spPr>
          <a:xfrm>
            <a:off x="17012621" y="4911787"/>
            <a:ext cx="519484" cy="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3D43929-A912-DB58-CD4E-FCCBB05EBB75}"/>
              </a:ext>
            </a:extLst>
          </p:cNvPr>
          <p:cNvSpPr txBox="1"/>
          <p:nvPr/>
        </p:nvSpPr>
        <p:spPr>
          <a:xfrm rot="-5400000">
            <a:off x="15450766" y="4705412"/>
            <a:ext cx="2582019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Energy Line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6D65BED-CEA4-4F21-C17F-1C5A7469C6B1}"/>
              </a:ext>
            </a:extLst>
          </p:cNvPr>
          <p:cNvSpPr txBox="1"/>
          <p:nvPr/>
        </p:nvSpPr>
        <p:spPr>
          <a:xfrm rot="-5400000">
            <a:off x="15823379" y="1737957"/>
            <a:ext cx="183679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LESS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4C86BD00-10D7-CF19-FD3F-D5046B4E2E10}"/>
              </a:ext>
            </a:extLst>
          </p:cNvPr>
          <p:cNvSpPr txBox="1"/>
          <p:nvPr/>
        </p:nvSpPr>
        <p:spPr>
          <a:xfrm rot="-5400000">
            <a:off x="15939480" y="7623362"/>
            <a:ext cx="160459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072170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2548193" y="5129213"/>
            <a:ext cx="1028700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1772">
            <a:off x="9" y="2971934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3014377" y="3796593"/>
            <a:ext cx="4308483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Self Reflection – 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 through your entire report. 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yourself questions, s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 curious.  If you don’t agree, what would you say is tru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instead?</a:t>
            </a:r>
            <a:endParaRPr lang="en-US" sz="32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 rot="-5400000">
            <a:off x="4772729" y="6109164"/>
            <a:ext cx="623636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00000">
            <a:off x="10030529" y="6109164"/>
            <a:ext cx="623636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3229475" y="213780"/>
            <a:ext cx="1316221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584170" rtl="0"/>
            <a:r>
              <a:rPr lang="en-US" sz="7200" dirty="0">
                <a:solidFill>
                  <a:prstClr val="white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How can I use the information in this report?</a:t>
            </a:r>
            <a:endParaRPr lang="en-US" sz="4400" i="1" dirty="0">
              <a:solidFill>
                <a:prstClr val="white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B2C3C19-626E-BF98-79AA-1A3D62034CB2}"/>
              </a:ext>
            </a:extLst>
          </p:cNvPr>
          <p:cNvSpPr txBox="1"/>
          <p:nvPr/>
        </p:nvSpPr>
        <p:spPr>
          <a:xfrm>
            <a:off x="8299299" y="3786504"/>
            <a:ext cx="4308483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Teams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How can knowing yourself, your strengths and style help you be the best version of yourself?  How can you better understand those you work with?</a:t>
            </a:r>
          </a:p>
          <a:p>
            <a:pPr marL="514350" indent="-514350" algn="l">
              <a:buFont typeface="+mj-lt"/>
              <a:buAutoNum type="arabicPeriod" startAt="2"/>
            </a:pPr>
            <a:endParaRPr lang="en-US" sz="32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04D3BD48-D111-BD40-7397-0290AF5EF395}"/>
              </a:ext>
            </a:extLst>
          </p:cNvPr>
          <p:cNvSpPr txBox="1"/>
          <p:nvPr/>
        </p:nvSpPr>
        <p:spPr>
          <a:xfrm>
            <a:off x="13715122" y="3687682"/>
            <a:ext cx="3882023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Resume, Cover Letters, Personal Statements –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statements that resonate with you and add to them examples of your experiences.</a:t>
            </a:r>
          </a:p>
          <a:p>
            <a:pPr marL="514350" indent="-514350" algn="l">
              <a:buFont typeface="+mj-lt"/>
              <a:buAutoNum type="arabicPeriod" startAt="3"/>
            </a:pPr>
            <a:endParaRPr lang="en-US" sz="32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12034"/>
          <a:stretch/>
        </p:blipFill>
        <p:spPr>
          <a:xfrm flipH="1" flipV="1">
            <a:off x="-1" y="-2"/>
            <a:ext cx="4656585" cy="6122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8889"/>
          <a:stretch/>
        </p:blipFill>
        <p:spPr>
          <a:xfrm>
            <a:off x="13631415" y="3945747"/>
            <a:ext cx="4656585" cy="63412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95033" y="2324100"/>
            <a:ext cx="1149793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Thank You!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45222" y="8148764"/>
            <a:ext cx="2894650" cy="19032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9204"/>
          <a:stretch>
            <a:fillRect/>
          </a:stretch>
        </p:blipFill>
        <p:spPr>
          <a:xfrm>
            <a:off x="0" y="0"/>
            <a:ext cx="18288000" cy="4390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15192" y="6122218"/>
            <a:ext cx="900181" cy="900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15192" y="7470074"/>
            <a:ext cx="900181" cy="900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15192" y="8820345"/>
            <a:ext cx="900181" cy="900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42595" y="5048250"/>
            <a:ext cx="1245374" cy="7254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64914" y="4594736"/>
            <a:ext cx="6223142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  <a:spcBef>
                <a:spcPct val="0"/>
              </a:spcBef>
            </a:pPr>
            <a:r>
              <a:rPr lang="en-US" sz="8000" u="none">
                <a:solidFill>
                  <a:srgbClr val="282140"/>
                </a:solidFill>
                <a:latin typeface="Quicksand Bold"/>
              </a:rPr>
              <a:t>Contact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6550" y="5095659"/>
            <a:ext cx="708459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2140"/>
                </a:solidFill>
                <a:latin typeface="Montserrat"/>
              </a:rPr>
              <a:t>www.IndigoEducationCompany.com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46550" y="6286558"/>
            <a:ext cx="635897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sueann.casey@indigoproject.org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46550" y="7634414"/>
            <a:ext cx="816872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www.linkedin.com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/in/</a:t>
            </a: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sueann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-</a:t>
            </a: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casey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-indigo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87836" y="8972550"/>
            <a:ext cx="2732763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282140"/>
                </a:solidFill>
                <a:latin typeface="Montserrat"/>
              </a:rPr>
              <a:t>509-435-5903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14590" b="14117"/>
          <a:stretch/>
        </p:blipFill>
        <p:spPr>
          <a:xfrm flipH="1">
            <a:off x="-2" y="4309579"/>
            <a:ext cx="4505415" cy="5977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 rot="-10800000">
            <a:off x="12801600" y="9415747"/>
            <a:ext cx="6046498" cy="1831245"/>
            <a:chOff x="0" y="0"/>
            <a:chExt cx="1773787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-3810000" y="-38100"/>
            <a:ext cx="22098000" cy="1715098"/>
            <a:chOff x="0" y="0"/>
            <a:chExt cx="4816593" cy="451713"/>
          </a:xfrm>
          <a:solidFill>
            <a:srgbClr val="D12130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451713"/>
            </a:xfrm>
            <a:custGeom>
              <a:avLst/>
              <a:gdLst/>
              <a:ahLst/>
              <a:cxnLst/>
              <a:rect l="l" t="t" r="r" b="b"/>
              <a:pathLst>
                <a:path w="4816592" h="451713">
                  <a:moveTo>
                    <a:pt x="0" y="0"/>
                  </a:moveTo>
                  <a:lnTo>
                    <a:pt x="4816592" y="0"/>
                  </a:lnTo>
                  <a:lnTo>
                    <a:pt x="4816592" y="451713"/>
                  </a:lnTo>
                  <a:lnTo>
                    <a:pt x="0" y="451713"/>
                  </a:ln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7994" y="473766"/>
            <a:ext cx="17632008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920"/>
              </a:lnSpc>
            </a:pPr>
            <a:r>
              <a:rPr lang="en-US" sz="7000" spc="215" dirty="0">
                <a:solidFill>
                  <a:srgbClr val="FFFFFF"/>
                </a:solidFill>
                <a:latin typeface="Arial Black" panose="020B0A04020102020204" pitchFamily="34" charset="0"/>
              </a:rPr>
              <a:t>INDIGO AND TRIMETRIX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2"/>
          <a:srcRect r="29120"/>
          <a:stretch/>
        </p:blipFill>
        <p:spPr>
          <a:xfrm>
            <a:off x="15334035" y="4535034"/>
            <a:ext cx="2953965" cy="5552307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6D1F9277-2C05-6887-D1B4-B54193991CF0}"/>
              </a:ext>
            </a:extLst>
          </p:cNvPr>
          <p:cNvSpPr txBox="1"/>
          <p:nvPr/>
        </p:nvSpPr>
        <p:spPr>
          <a:xfrm>
            <a:off x="7697492" y="2109701"/>
            <a:ext cx="10162364" cy="212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6"/>
              </a:lnSpc>
            </a:pPr>
            <a:r>
              <a:rPr lang="en-US" sz="2976" dirty="0">
                <a:solidFill>
                  <a:srgbClr val="000000"/>
                </a:solidFill>
                <a:latin typeface="Arial Black" panose="020B0A04020102020204" pitchFamily="34" charset="0"/>
              </a:rPr>
              <a:t>Our technology partner, Target Training International (TTI), has been researching and validating assessment technologies for over 35 years. 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87312E1-DD6B-D333-5B63-44FB6FE8E091}"/>
              </a:ext>
            </a:extLst>
          </p:cNvPr>
          <p:cNvSpPr txBox="1"/>
          <p:nvPr/>
        </p:nvSpPr>
        <p:spPr>
          <a:xfrm>
            <a:off x="1139124" y="5660368"/>
            <a:ext cx="11639550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Components:</a:t>
            </a:r>
          </a:p>
          <a:p>
            <a:pPr marL="914400" lvl="1" indent="-457200">
              <a:lnSpc>
                <a:spcPts val="38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DISC: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person does what they do. </a:t>
            </a:r>
          </a:p>
          <a:p>
            <a:pPr marL="914400" lvl="1" indent="-457200">
              <a:lnSpc>
                <a:spcPts val="38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Forces: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person does what they do.</a:t>
            </a:r>
          </a:p>
          <a:p>
            <a:pPr marL="914400" lvl="1" indent="-457200">
              <a:lnSpc>
                <a:spcPts val="38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Competencies: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someone does, what skills they have developed.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662ED07-285B-AF18-75BA-A664677F4007}"/>
              </a:ext>
            </a:extLst>
          </p:cNvPr>
          <p:cNvSpPr txBox="1"/>
          <p:nvPr/>
        </p:nvSpPr>
        <p:spPr>
          <a:xfrm>
            <a:off x="2971800" y="4662728"/>
            <a:ext cx="14685928" cy="504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6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Partnership:  the questionnaire/assessment (TTI) the report (Indigo)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0BC4FA1B-04B5-83CF-602D-DA031A39DF11}"/>
              </a:ext>
            </a:extLst>
          </p:cNvPr>
          <p:cNvGrpSpPr/>
          <p:nvPr/>
        </p:nvGrpSpPr>
        <p:grpSpPr>
          <a:xfrm>
            <a:off x="274992" y="2380631"/>
            <a:ext cx="6731241" cy="1722706"/>
            <a:chOff x="0" y="0"/>
            <a:chExt cx="8974988" cy="2296941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6AC8ADEA-E3E2-DF1B-E111-01740366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979" b="21446"/>
            <a:stretch>
              <a:fillRect/>
            </a:stretch>
          </p:blipFill>
          <p:spPr>
            <a:xfrm>
              <a:off x="2212098" y="468277"/>
              <a:ext cx="6762889" cy="807194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AB9696BF-B341-E3E4-3FAC-1785D337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2364498" cy="2296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0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1490" y="2325201"/>
            <a:ext cx="10344239" cy="5876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6"/>
              </a:lnSpc>
            </a:pP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Indigo uses a </a:t>
            </a:r>
            <a:r>
              <a:rPr lang="en-US" sz="297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validated multi-factor assessment </a:t>
            </a: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multiple sciences to measure behaviors, motivators, and skills. Indigo is available for grades 6-adults. </a:t>
            </a:r>
          </a:p>
          <a:p>
            <a:pPr>
              <a:lnSpc>
                <a:spcPts val="4166"/>
              </a:lnSpc>
            </a:pPr>
            <a:endParaRPr lang="en-US" sz="297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166"/>
              </a:lnSpc>
            </a:pP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7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comprehensive</a:t>
            </a: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 tool on the market, currently used extensively in the corporate world (90 countries and 40 languages).</a:t>
            </a:r>
          </a:p>
          <a:p>
            <a:pPr>
              <a:lnSpc>
                <a:spcPts val="4166"/>
              </a:lnSpc>
            </a:pPr>
            <a:endParaRPr lang="en-US" sz="297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166"/>
              </a:lnSpc>
              <a:spcBef>
                <a:spcPct val="0"/>
              </a:spcBef>
            </a:pP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Indigo Assessment is EEOC, OFCCP, and FERPA compliant. There are </a:t>
            </a:r>
            <a:r>
              <a:rPr lang="en-US" sz="297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adverse impacts </a:t>
            </a: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socio-economic class, race, gender, or disability. </a:t>
            </a:r>
          </a:p>
        </p:txBody>
      </p:sp>
      <p:sp>
        <p:nvSpPr>
          <p:cNvPr id="3" name="AutoShape 3"/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 rot="-10800000">
            <a:off x="12801600" y="9415747"/>
            <a:ext cx="6046498" cy="1831245"/>
            <a:chOff x="0" y="0"/>
            <a:chExt cx="1773787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-3810000" y="0"/>
            <a:ext cx="22098000" cy="1715098"/>
            <a:chOff x="0" y="0"/>
            <a:chExt cx="4816593" cy="451713"/>
          </a:xfrm>
          <a:solidFill>
            <a:srgbClr val="D12130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451713"/>
            </a:xfrm>
            <a:custGeom>
              <a:avLst/>
              <a:gdLst/>
              <a:ahLst/>
              <a:cxnLst/>
              <a:rect l="l" t="t" r="r" b="b"/>
              <a:pathLst>
                <a:path w="4816592" h="451713">
                  <a:moveTo>
                    <a:pt x="0" y="0"/>
                  </a:moveTo>
                  <a:lnTo>
                    <a:pt x="4816592" y="0"/>
                  </a:lnTo>
                  <a:lnTo>
                    <a:pt x="4816592" y="451713"/>
                  </a:lnTo>
                  <a:lnTo>
                    <a:pt x="0" y="451713"/>
                  </a:ln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7994" y="473766"/>
            <a:ext cx="17632008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</a:pPr>
            <a:r>
              <a:rPr lang="en-US" sz="7000" spc="215" dirty="0">
                <a:solidFill>
                  <a:srgbClr val="FFFFFF"/>
                </a:solidFill>
                <a:latin typeface="Arial Black" panose="020B0A04020102020204" pitchFamily="34" charset="0"/>
              </a:rPr>
              <a:t>INDIGO VALIDITY &amp; RELIABILITY 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2"/>
          <a:srcRect r="29120"/>
          <a:stretch/>
        </p:blipFill>
        <p:spPr>
          <a:xfrm>
            <a:off x="15334035" y="4535034"/>
            <a:ext cx="2953965" cy="55523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E3C72C-977D-2882-B88E-7F3574E8C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719" y="5329399"/>
            <a:ext cx="3707198" cy="4521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4F0A32-1EDD-53A7-757E-D395C519B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7" y="5034690"/>
            <a:ext cx="1110621" cy="942836"/>
          </a:xfrm>
          <a:prstGeom prst="rect">
            <a:avLst/>
          </a:prstGeom>
        </p:spPr>
      </p:pic>
      <p:pic>
        <p:nvPicPr>
          <p:cNvPr id="25" name="Picture 24" descr="ASU-logo.jpg">
            <a:extLst>
              <a:ext uri="{FF2B5EF4-FFF2-40B4-BE49-F238E27FC236}">
                <a16:creationId xmlns:a16="http://schemas.microsoft.com/office/drawing/2014/main" id="{C9ABBF2A-2931-E0C6-CBE2-232778211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80" y="8327388"/>
            <a:ext cx="2561826" cy="8174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53D56E-443A-DD2A-2F07-559A9F686B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68" y="1954609"/>
            <a:ext cx="1586428" cy="17769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D424A7-47A9-0680-FA93-DDA467861B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353" y="3956181"/>
            <a:ext cx="3563081" cy="10759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2614B2-57F0-4327-233A-BB987F1F63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3" y="7366015"/>
            <a:ext cx="3174287" cy="7940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31E655-49A4-C067-8B09-AC009C61B9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271" y="5566739"/>
            <a:ext cx="1866108" cy="17762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C41475-AB44-0B6B-3C6B-C7B74ABA8A4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284" y="1895924"/>
            <a:ext cx="1762711" cy="18832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B882DC-C5FB-3291-F223-106E86935DA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277" y="5827904"/>
            <a:ext cx="3463031" cy="1730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30292" y="2961134"/>
            <a:ext cx="8413708" cy="2515075"/>
            <a:chOff x="0" y="0"/>
            <a:chExt cx="11218277" cy="335343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218277" cy="3353434"/>
              <a:chOff x="0" y="0"/>
              <a:chExt cx="17210858" cy="51447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0858" cy="5144771"/>
              </a:xfrm>
              <a:custGeom>
                <a:avLst/>
                <a:gdLst/>
                <a:ahLst/>
                <a:cxnLst/>
                <a:rect l="l" t="t" r="r" b="b"/>
                <a:pathLst>
                  <a:path w="17210858" h="5144771">
                    <a:moveTo>
                      <a:pt x="0" y="0"/>
                    </a:moveTo>
                    <a:lnTo>
                      <a:pt x="0" y="5144771"/>
                    </a:lnTo>
                    <a:lnTo>
                      <a:pt x="17210858" y="5144771"/>
                    </a:lnTo>
                    <a:lnTo>
                      <a:pt x="17210858" y="0"/>
                    </a:lnTo>
                    <a:lnTo>
                      <a:pt x="0" y="0"/>
                    </a:lnTo>
                    <a:close/>
                    <a:moveTo>
                      <a:pt x="17149897" y="5083811"/>
                    </a:moveTo>
                    <a:lnTo>
                      <a:pt x="59690" y="5083811"/>
                    </a:lnTo>
                    <a:lnTo>
                      <a:pt x="59690" y="59690"/>
                    </a:lnTo>
                    <a:lnTo>
                      <a:pt x="17149897" y="59690"/>
                    </a:lnTo>
                    <a:lnTo>
                      <a:pt x="17149897" y="5083811"/>
                    </a:lnTo>
                    <a:close/>
                  </a:path>
                </a:pathLst>
              </a:custGeom>
              <a:solidFill>
                <a:srgbClr val="4F419A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947083" y="905192"/>
              <a:ext cx="8178000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5000" i="1" spc="3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Self-awareness as the foundation</a:t>
              </a:r>
            </a:p>
          </p:txBody>
        </p:sp>
      </p:grpSp>
      <p:pic>
        <p:nvPicPr>
          <p:cNvPr id="9" name="Picture 8" descr="standardized-test cartoon.jpg">
            <a:extLst>
              <a:ext uri="{FF2B5EF4-FFF2-40B4-BE49-F238E27FC236}">
                <a16:creationId xmlns:a16="http://schemas.microsoft.com/office/drawing/2014/main" id="{4FB34342-5F2D-8423-306E-53F4C27C4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4450" y="377956"/>
            <a:ext cx="9382689" cy="768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7"/>
          <p:cNvSpPr/>
          <p:nvPr/>
        </p:nvSpPr>
        <p:spPr>
          <a:xfrm>
            <a:off x="0" y="2931"/>
            <a:ext cx="18288000" cy="10287000"/>
          </a:xfrm>
          <a:prstGeom prst="rect">
            <a:avLst/>
          </a:prstGeom>
          <a:solidFill>
            <a:srgbClr val="CE021A"/>
          </a:solidFill>
        </p:spPr>
      </p:sp>
      <p:sp>
        <p:nvSpPr>
          <p:cNvPr id="8" name="TextBox 8"/>
          <p:cNvSpPr txBox="1"/>
          <p:nvPr/>
        </p:nvSpPr>
        <p:spPr>
          <a:xfrm>
            <a:off x="1466850" y="4688632"/>
            <a:ext cx="15354300" cy="90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 spc="400" dirty="0">
                <a:solidFill>
                  <a:srgbClr val="F8F8F3"/>
                </a:solidFill>
                <a:latin typeface="Arial Black" panose="020B0A04020102020204" pitchFamily="34" charset="0"/>
              </a:rPr>
              <a:t>WHY USE ASSESSMENTS?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BB7EEFA5-EC3B-22AE-3069-3EEC955B7DC9}"/>
              </a:ext>
            </a:extLst>
          </p:cNvPr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A980A19C-6FF1-5665-8436-A920FC220FEC}"/>
              </a:ext>
            </a:extLst>
          </p:cNvPr>
          <p:cNvGrpSpPr/>
          <p:nvPr/>
        </p:nvGrpSpPr>
        <p:grpSpPr>
          <a:xfrm rot="-10800000">
            <a:off x="13095423" y="9415747"/>
            <a:ext cx="6046498" cy="1831245"/>
            <a:chOff x="0" y="0"/>
            <a:chExt cx="17737871" cy="537210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AED39ED-0A60-11F1-F0D7-DF88596F561D}"/>
                </a:ext>
              </a:extLst>
            </p:cNvPr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73CD88-C5FE-B8E0-7FCC-FC6367A79213}"/>
              </a:ext>
            </a:extLst>
          </p:cNvPr>
          <p:cNvGrpSpPr/>
          <p:nvPr/>
        </p:nvGrpSpPr>
        <p:grpSpPr>
          <a:xfrm>
            <a:off x="4895753" y="15951"/>
            <a:ext cx="7869836" cy="10271049"/>
            <a:chOff x="4846561" y="647700"/>
            <a:chExt cx="8050926" cy="1081921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C15E86F-7DFD-38C3-7F29-5D81FC39198C}"/>
                </a:ext>
              </a:extLst>
            </p:cNvPr>
            <p:cNvSpPr/>
            <p:nvPr/>
          </p:nvSpPr>
          <p:spPr>
            <a:xfrm>
              <a:off x="4916326" y="717465"/>
              <a:ext cx="7911395" cy="10676896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4D13E96-35A1-7A44-E9A4-6FAC9A88593D}"/>
                </a:ext>
              </a:extLst>
            </p:cNvPr>
            <p:cNvSpPr/>
            <p:nvPr/>
          </p:nvSpPr>
          <p:spPr>
            <a:xfrm>
              <a:off x="4846561" y="647700"/>
              <a:ext cx="8050926" cy="10819217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DFF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EABE359C-6B57-4FEC-A71C-862875752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84454">
            <a:off x="11095225" y="2171700"/>
            <a:ext cx="2571115" cy="726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D2A0F30-8648-DD1A-D19D-82AF22FA85DC}"/>
              </a:ext>
            </a:extLst>
          </p:cNvPr>
          <p:cNvGrpSpPr/>
          <p:nvPr/>
        </p:nvGrpSpPr>
        <p:grpSpPr>
          <a:xfrm>
            <a:off x="13539853" y="1539388"/>
            <a:ext cx="3872050" cy="4518510"/>
            <a:chOff x="0" y="-38100"/>
            <a:chExt cx="1019799" cy="8509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CF7711D-12E8-9751-B60C-F42FE11AD8B8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2C68DC91-8CA6-AB1A-A9F9-9A7575D27C8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42" name="TextBox 14">
            <a:extLst>
              <a:ext uri="{FF2B5EF4-FFF2-40B4-BE49-F238E27FC236}">
                <a16:creationId xmlns:a16="http://schemas.microsoft.com/office/drawing/2014/main" id="{E6D70A53-E4A4-9345-65E8-06E0074DE1F7}"/>
              </a:ext>
            </a:extLst>
          </p:cNvPr>
          <p:cNvSpPr txBox="1"/>
          <p:nvPr/>
        </p:nvSpPr>
        <p:spPr>
          <a:xfrm>
            <a:off x="13825255" y="1836025"/>
            <a:ext cx="3256814" cy="196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Behavioral/ Communication Style.  Understand your own style and that of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2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image11.png" descr="Screen Shot 2015-05-06 at 11.52.52 AM.png">
            <a:extLst>
              <a:ext uri="{FF2B5EF4-FFF2-40B4-BE49-F238E27FC236}">
                <a16:creationId xmlns:a16="http://schemas.microsoft.com/office/drawing/2014/main" id="{B1C836BF-D75E-6A1F-CEA2-BB82AC80B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0" y="1511435"/>
            <a:ext cx="5234539" cy="716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12">
            <a:extLst>
              <a:ext uri="{FF2B5EF4-FFF2-40B4-BE49-F238E27FC236}">
                <a16:creationId xmlns:a16="http://schemas.microsoft.com/office/drawing/2014/main" id="{5EC94764-85FE-06FD-09BB-CB1FB66DF933}"/>
              </a:ext>
            </a:extLst>
          </p:cNvPr>
          <p:cNvSpPr/>
          <p:nvPr/>
        </p:nvSpPr>
        <p:spPr>
          <a:xfrm rot="5400000">
            <a:off x="8896045" y="5025364"/>
            <a:ext cx="6492240" cy="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1FD2B5EF-345B-5D5B-BA4D-87432596EC3F}"/>
              </a:ext>
            </a:extLst>
          </p:cNvPr>
          <p:cNvSpPr/>
          <p:nvPr/>
        </p:nvSpPr>
        <p:spPr>
          <a:xfrm>
            <a:off x="11641731" y="4958689"/>
            <a:ext cx="519484" cy="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45729D7-51B3-565E-3B0A-E196DDB7D9B7}"/>
              </a:ext>
            </a:extLst>
          </p:cNvPr>
          <p:cNvSpPr txBox="1"/>
          <p:nvPr/>
        </p:nvSpPr>
        <p:spPr>
          <a:xfrm rot="-5400000">
            <a:off x="10079876" y="4748151"/>
            <a:ext cx="2582019" cy="4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chemeClr val="bg1"/>
                </a:solidFill>
                <a:latin typeface="Arial Black" panose="020B0A04020102020204" pitchFamily="34" charset="0"/>
              </a:rPr>
              <a:t>Energy Line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113BEE74-6BE7-834D-23E3-0373A5F235D7}"/>
              </a:ext>
            </a:extLst>
          </p:cNvPr>
          <p:cNvSpPr txBox="1"/>
          <p:nvPr/>
        </p:nvSpPr>
        <p:spPr>
          <a:xfrm rot="-5400000">
            <a:off x="10452489" y="1780696"/>
            <a:ext cx="1836792" cy="4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chemeClr val="bg1"/>
                </a:solidFill>
                <a:latin typeface="Arial Black" panose="020B0A04020102020204" pitchFamily="34" charset="0"/>
              </a:rPr>
              <a:t>High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D80298CF-8520-E9E8-EBB6-4C16DCFEBED0}"/>
              </a:ext>
            </a:extLst>
          </p:cNvPr>
          <p:cNvSpPr txBox="1"/>
          <p:nvPr/>
        </p:nvSpPr>
        <p:spPr>
          <a:xfrm rot="-5400000">
            <a:off x="10568590" y="7666101"/>
            <a:ext cx="1604590" cy="4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chemeClr val="bg1"/>
                </a:solidFill>
                <a:latin typeface="Arial Black" panose="020B0A04020102020204" pitchFamily="34" charset="0"/>
              </a:rPr>
              <a:t>Low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C48F743-3C6D-B596-0D42-63552B63D59B}"/>
              </a:ext>
            </a:extLst>
          </p:cNvPr>
          <p:cNvSpPr txBox="1"/>
          <p:nvPr/>
        </p:nvSpPr>
        <p:spPr>
          <a:xfrm>
            <a:off x="1027771" y="1511435"/>
            <a:ext cx="3059631" cy="90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7000" spc="400" dirty="0">
                <a:solidFill>
                  <a:srgbClr val="F8F8F3"/>
                </a:solidFill>
                <a:latin typeface="Arial Black" panose="020B0A04020102020204" pitchFamily="34" charset="0"/>
              </a:rPr>
              <a:t>DISC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CC3BE-F61F-2FCB-CB86-749E503C104F}"/>
              </a:ext>
            </a:extLst>
          </p:cNvPr>
          <p:cNvSpPr txBox="1"/>
          <p:nvPr/>
        </p:nvSpPr>
        <p:spPr>
          <a:xfrm>
            <a:off x="990600" y="2661902"/>
            <a:ext cx="913828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49961" rtl="0"/>
            <a:r>
              <a:rPr lang="en-US" sz="35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 describes our unique behavioral makeup.</a:t>
            </a:r>
          </a:p>
          <a:p>
            <a:pPr marL="457200" indent="-457200" algn="l" defTabSz="649961" rtl="0"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“right” or “wrong” score or combination.</a:t>
            </a:r>
          </a:p>
          <a:p>
            <a:pPr marL="457200" indent="-457200" algn="l" defTabSz="649961" rtl="0"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distinct styles</a:t>
            </a:r>
          </a:p>
          <a:p>
            <a:pPr algn="l" defTabSz="649961" rtl="0"/>
            <a:endParaRPr lang="en-US" sz="35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49961" rtl="0"/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3500" b="1" i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observable.</a:t>
            </a:r>
          </a:p>
          <a:p>
            <a:pPr algn="l" defTabSz="649961" rtl="0"/>
            <a:endParaRPr lang="en-US" sz="35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49961" rtl="0"/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 is the key to successful  communication.</a:t>
            </a:r>
          </a:p>
          <a:p>
            <a:pPr algn="l" defTabSz="649961" rtl="0"/>
            <a:endParaRPr lang="en-US" sz="35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49961" rtl="0"/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describes our ideal work environment.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346" b="11130"/>
          <a:stretch/>
        </p:blipFill>
        <p:spPr>
          <a:xfrm flipV="1">
            <a:off x="13558654" y="-2"/>
            <a:ext cx="4729346" cy="6185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590" b="14117"/>
          <a:stretch/>
        </p:blipFill>
        <p:spPr>
          <a:xfrm flipH="1">
            <a:off x="-2" y="4309579"/>
            <a:ext cx="4505415" cy="5977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D8D073-FAAC-A996-AA55-E904227BE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413" y="203439"/>
            <a:ext cx="9289323" cy="9893061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BB7EEFA5-EC3B-22AE-3069-3EEC955B7DC9}"/>
              </a:ext>
            </a:extLst>
          </p:cNvPr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A980A19C-6FF1-5665-8436-A920FC220FEC}"/>
              </a:ext>
            </a:extLst>
          </p:cNvPr>
          <p:cNvGrpSpPr/>
          <p:nvPr/>
        </p:nvGrpSpPr>
        <p:grpSpPr>
          <a:xfrm rot="-10800000">
            <a:off x="13095423" y="9415747"/>
            <a:ext cx="6046498" cy="1831245"/>
            <a:chOff x="0" y="0"/>
            <a:chExt cx="17737871" cy="537210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AED39ED-0A60-11F1-F0D7-DF88596F561D}"/>
                </a:ext>
              </a:extLst>
            </p:cNvPr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73CD88-C5FE-B8E0-7FCC-FC6367A79213}"/>
              </a:ext>
            </a:extLst>
          </p:cNvPr>
          <p:cNvGrpSpPr/>
          <p:nvPr/>
        </p:nvGrpSpPr>
        <p:grpSpPr>
          <a:xfrm>
            <a:off x="4895753" y="15951"/>
            <a:ext cx="8050926" cy="10819217"/>
            <a:chOff x="4846561" y="647700"/>
            <a:chExt cx="8050926" cy="1081921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C15E86F-7DFD-38C3-7F29-5D81FC39198C}"/>
                </a:ext>
              </a:extLst>
            </p:cNvPr>
            <p:cNvSpPr/>
            <p:nvPr/>
          </p:nvSpPr>
          <p:spPr>
            <a:xfrm>
              <a:off x="4916326" y="717465"/>
              <a:ext cx="7911395" cy="10676896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4D13E96-35A1-7A44-E9A4-6FAC9A88593D}"/>
                </a:ext>
              </a:extLst>
            </p:cNvPr>
            <p:cNvSpPr/>
            <p:nvPr/>
          </p:nvSpPr>
          <p:spPr>
            <a:xfrm>
              <a:off x="4846561" y="647700"/>
              <a:ext cx="8050926" cy="10819217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DFF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BEA9DAFE-A33A-6DF4-1B72-E52C34129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67000" y="7006735"/>
            <a:ext cx="2571115" cy="72634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34DA5A8-C8BC-809F-DBA1-1AB241673604}"/>
              </a:ext>
            </a:extLst>
          </p:cNvPr>
          <p:cNvGrpSpPr/>
          <p:nvPr/>
        </p:nvGrpSpPr>
        <p:grpSpPr>
          <a:xfrm>
            <a:off x="229685" y="6563637"/>
            <a:ext cx="3872050" cy="3990063"/>
            <a:chOff x="0" y="-38100"/>
            <a:chExt cx="1019799" cy="850900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DEB5B652-8484-12F3-090D-D5BA8D9BA8AC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04C7BE07-408C-EE84-4D73-763D6583BE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8" name="TextBox 14">
            <a:extLst>
              <a:ext uri="{FF2B5EF4-FFF2-40B4-BE49-F238E27FC236}">
                <a16:creationId xmlns:a16="http://schemas.microsoft.com/office/drawing/2014/main" id="{DD39FEC3-BBD1-B56E-FE5F-982A8C5CB8D3}"/>
              </a:ext>
            </a:extLst>
          </p:cNvPr>
          <p:cNvSpPr txBox="1"/>
          <p:nvPr/>
        </p:nvSpPr>
        <p:spPr>
          <a:xfrm>
            <a:off x="515087" y="6860274"/>
            <a:ext cx="3256814" cy="1565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Primary Drivers are critical for engagement and personal fulfillment.</a:t>
            </a:r>
          </a:p>
        </p:txBody>
      </p:sp>
    </p:spTree>
    <p:extLst>
      <p:ext uri="{BB962C8B-B14F-4D97-AF65-F5344CB8AC3E}">
        <p14:creationId xmlns:p14="http://schemas.microsoft.com/office/powerpoint/2010/main" val="25754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7"/>
          <p:cNvSpPr/>
          <p:nvPr/>
        </p:nvSpPr>
        <p:spPr>
          <a:xfrm>
            <a:off x="2041687" y="5901946"/>
            <a:ext cx="14204626" cy="0"/>
          </a:xfrm>
          <a:prstGeom prst="line">
            <a:avLst/>
          </a:prstGeom>
          <a:ln w="190500" cap="flat">
            <a:solidFill>
              <a:srgbClr val="CE0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1771941" y="4596839"/>
            <a:ext cx="3260795" cy="9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 person values knowledge, learning and discovery.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53100" y="6305365"/>
            <a:ext cx="4977354" cy="9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person values practicality, usefulness and gaining a return on all investments of time, talent and resources.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049532" y="4596839"/>
            <a:ext cx="3535214" cy="94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 person values individuality, status, renown and person influence.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179978" y="4460163"/>
            <a:ext cx="3683751" cy="9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the beauty and form in a person’s surroundings impact and influence their experience.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553198" y="6303355"/>
            <a:ext cx="3024453" cy="940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 person values giving, being of service and helping others.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3424329" y="6217266"/>
            <a:ext cx="3869704" cy="9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 person values meaningful and defined systems that align with their personal beliefs.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-1654837" y="464852"/>
            <a:ext cx="20811131" cy="1055595"/>
            <a:chOff x="0" y="0"/>
            <a:chExt cx="5481121" cy="27801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481121" cy="278017"/>
            </a:xfrm>
            <a:custGeom>
              <a:avLst/>
              <a:gdLst/>
              <a:ahLst/>
              <a:cxnLst/>
              <a:rect l="l" t="t" r="r" b="b"/>
              <a:pathLst>
                <a:path w="5481121" h="278017">
                  <a:moveTo>
                    <a:pt x="0" y="0"/>
                  </a:moveTo>
                  <a:lnTo>
                    <a:pt x="5481121" y="0"/>
                  </a:lnTo>
                  <a:lnTo>
                    <a:pt x="5481121" y="278017"/>
                  </a:lnTo>
                  <a:lnTo>
                    <a:pt x="0" y="27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CE021A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211151" y="543573"/>
            <a:ext cx="15079153" cy="84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Motivator Types</a:t>
            </a:r>
          </a:p>
        </p:txBody>
      </p:sp>
      <p:pic>
        <p:nvPicPr>
          <p:cNvPr id="49" name="Picture 48" descr="Logo">
            <a:extLst>
              <a:ext uri="{FF2B5EF4-FFF2-40B4-BE49-F238E27FC236}">
                <a16:creationId xmlns:a16="http://schemas.microsoft.com/office/drawing/2014/main" id="{F1C1E9D6-59A1-ACD3-9226-371D03ED1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49" y="1578746"/>
            <a:ext cx="3336991" cy="3336991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90F50E42-C980-D38D-70D7-1ED2D055D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916147"/>
            <a:ext cx="3092355" cy="3092355"/>
          </a:xfrm>
          <a:prstGeom prst="rect">
            <a:avLst/>
          </a:prstGeom>
        </p:spPr>
      </p:pic>
      <p:pic>
        <p:nvPicPr>
          <p:cNvPr id="51" name="Picture 50" descr="Icon">
            <a:extLst>
              <a:ext uri="{FF2B5EF4-FFF2-40B4-BE49-F238E27FC236}">
                <a16:creationId xmlns:a16="http://schemas.microsoft.com/office/drawing/2014/main" id="{4F8A57B1-8D12-0202-7535-7642854EC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48" y="1592808"/>
            <a:ext cx="3092356" cy="3092356"/>
          </a:xfrm>
          <a:prstGeom prst="rect">
            <a:avLst/>
          </a:prstGeom>
        </p:spPr>
      </p:pic>
      <p:pic>
        <p:nvPicPr>
          <p:cNvPr id="52" name="Picture 51" descr="A picture containing text, dark">
            <a:extLst>
              <a:ext uri="{FF2B5EF4-FFF2-40B4-BE49-F238E27FC236}">
                <a16:creationId xmlns:a16="http://schemas.microsoft.com/office/drawing/2014/main" id="{29DA59A7-83B1-2468-4B40-1D04BBB75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755" y="1464512"/>
            <a:ext cx="3390900" cy="3390900"/>
          </a:xfrm>
          <a:prstGeom prst="rect">
            <a:avLst/>
          </a:prstGeom>
        </p:spPr>
      </p:pic>
      <p:pic>
        <p:nvPicPr>
          <p:cNvPr id="53" name="Picture 52" descr="Logo">
            <a:extLst>
              <a:ext uri="{FF2B5EF4-FFF2-40B4-BE49-F238E27FC236}">
                <a16:creationId xmlns:a16="http://schemas.microsoft.com/office/drawing/2014/main" id="{49222163-C77E-4F0E-7D70-74582C7C54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48" y="6989616"/>
            <a:ext cx="3092355" cy="3092355"/>
          </a:xfrm>
          <a:prstGeom prst="rect">
            <a:avLst/>
          </a:prstGeom>
        </p:spPr>
      </p:pic>
      <p:pic>
        <p:nvPicPr>
          <p:cNvPr id="54" name="Picture 53" descr="Qr code">
            <a:extLst>
              <a:ext uri="{FF2B5EF4-FFF2-40B4-BE49-F238E27FC236}">
                <a16:creationId xmlns:a16="http://schemas.microsoft.com/office/drawing/2014/main" id="{46DC6B84-612D-3C08-704B-1EFACB32F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683" y="6687299"/>
            <a:ext cx="3562350" cy="356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512</Words>
  <Application>Microsoft Office PowerPoint</Application>
  <PresentationFormat>Custom</PresentationFormat>
  <Paragraphs>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Montserrat</vt:lpstr>
      <vt:lpstr>Arial Black</vt:lpstr>
      <vt:lpstr>Montserrat Bold</vt:lpstr>
      <vt:lpstr>Arial</vt:lpstr>
      <vt:lpstr>Calibri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 Training</dc:title>
  <cp:lastModifiedBy>Sueann Casey</cp:lastModifiedBy>
  <cp:revision>15</cp:revision>
  <dcterms:created xsi:type="dcterms:W3CDTF">2006-08-16T00:00:00Z</dcterms:created>
  <dcterms:modified xsi:type="dcterms:W3CDTF">2022-12-02T19:03:10Z</dcterms:modified>
  <dc:identifier>DAFRlry5Jfo</dc:identifier>
</cp:coreProperties>
</file>